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17" r:id="rId1"/>
  </p:sldMasterIdLst>
  <p:notesMasterIdLst>
    <p:notesMasterId r:id="rId20"/>
  </p:notesMasterIdLst>
  <p:handoutMasterIdLst>
    <p:handoutMasterId r:id="rId21"/>
  </p:handoutMasterIdLst>
  <p:sldIdLst>
    <p:sldId id="624" r:id="rId2"/>
    <p:sldId id="779" r:id="rId3"/>
    <p:sldId id="781" r:id="rId4"/>
    <p:sldId id="782" r:id="rId5"/>
    <p:sldId id="783" r:id="rId6"/>
    <p:sldId id="784" r:id="rId7"/>
    <p:sldId id="785" r:id="rId8"/>
    <p:sldId id="786" r:id="rId9"/>
    <p:sldId id="787" r:id="rId10"/>
    <p:sldId id="788" r:id="rId11"/>
    <p:sldId id="789" r:id="rId12"/>
    <p:sldId id="794" r:id="rId13"/>
    <p:sldId id="796" r:id="rId14"/>
    <p:sldId id="790" r:id="rId15"/>
    <p:sldId id="791" r:id="rId16"/>
    <p:sldId id="792" r:id="rId17"/>
    <p:sldId id="793" r:id="rId18"/>
    <p:sldId id="799" r:id="rId1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0B0C"/>
    <a:srgbClr val="0000FF"/>
    <a:srgbClr val="FF0000"/>
    <a:srgbClr val="99FF99"/>
    <a:srgbClr val="CCECFF"/>
    <a:srgbClr val="EFF9FF"/>
    <a:srgbClr val="CCFFFF"/>
    <a:srgbClr val="3399FF"/>
    <a:srgbClr val="CCFF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5857" autoAdjust="0"/>
  </p:normalViewPr>
  <p:slideViewPr>
    <p:cSldViewPr>
      <p:cViewPr varScale="1">
        <p:scale>
          <a:sx n="77" d="100"/>
          <a:sy n="77" d="100"/>
        </p:scale>
        <p:origin x="84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9811" y="0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950441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9811" y="6950441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7B7E1E-A5BA-48CA-9455-ED60BB4AD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95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637" y="0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2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17" y="3473972"/>
            <a:ext cx="7683569" cy="32928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noProof="0" smtClean="0"/>
              <a:t>Click to edit Master text styles</a:t>
            </a:r>
          </a:p>
          <a:p>
            <a:pPr lvl="1"/>
            <a:r>
              <a:rPr lang="en-MY" noProof="0" smtClean="0"/>
              <a:t>Second level</a:t>
            </a:r>
          </a:p>
          <a:p>
            <a:pPr lvl="2"/>
            <a:r>
              <a:rPr lang="en-MY" noProof="0" smtClean="0"/>
              <a:t>Third level</a:t>
            </a:r>
          </a:p>
          <a:p>
            <a:pPr lvl="3"/>
            <a:r>
              <a:rPr lang="en-MY" noProof="0" smtClean="0"/>
              <a:t>Fourth level</a:t>
            </a:r>
          </a:p>
          <a:p>
            <a:pPr lvl="4"/>
            <a:r>
              <a:rPr lang="en-MY" noProof="0" smtClean="0"/>
              <a:t>Fifth level</a:t>
            </a:r>
          </a:p>
        </p:txBody>
      </p:sp>
      <p:sp>
        <p:nvSpPr>
          <p:cNvPr id="252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949192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637" y="6949192"/>
            <a:ext cx="4161390" cy="3647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EF5A26-7605-4951-B9B8-54EF4D3C3BD0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4055829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1216-1C9C-48DE-9331-8B62EA4B0F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99709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D465-D9FF-4C4B-80B8-3B66D4308B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249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D465-D9FF-4C4B-80B8-3B66D4308B7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532086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D465-D9FF-4C4B-80B8-3B66D4308B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89378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D465-D9FF-4C4B-80B8-3B66D4308B7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180625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D465-D9FF-4C4B-80B8-3B66D4308B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72224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2882-D254-4A1A-8062-41703F8900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153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1C2D-1ABC-4CFA-9434-18EAEF08B5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7047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B6A2-962A-4CAE-89C9-1D36A2E190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0765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EBC8-F35F-4339-844B-6F386DA254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6423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FB9D-1DFB-4B5E-85AD-8135E36E4E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3580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7978-AB14-4438-88B1-9EA146E0F0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7605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CC56-9993-4F76-951D-7EABC8FA3DF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74098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F05A-2813-4DA3-AACD-063E0D0E44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20689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A29F-0D29-4C6A-87BF-9E579CBE3C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73470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1068-E436-49D7-BE86-EBD6351536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91600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Pusat Kemajuan Pengurusan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6BD465-D9FF-4C4B-80B8-3B66D4308B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94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18" r:id="rId1"/>
    <p:sldLayoutId id="2147486119" r:id="rId2"/>
    <p:sldLayoutId id="2147486120" r:id="rId3"/>
    <p:sldLayoutId id="2147486121" r:id="rId4"/>
    <p:sldLayoutId id="2147486122" r:id="rId5"/>
    <p:sldLayoutId id="2147486123" r:id="rId6"/>
    <p:sldLayoutId id="2147486124" r:id="rId7"/>
    <p:sldLayoutId id="2147486125" r:id="rId8"/>
    <p:sldLayoutId id="2147486126" r:id="rId9"/>
    <p:sldLayoutId id="2147486127" r:id="rId10"/>
    <p:sldLayoutId id="2147486128" r:id="rId11"/>
    <p:sldLayoutId id="2147486129" r:id="rId12"/>
    <p:sldLayoutId id="2147486130" r:id="rId13"/>
    <p:sldLayoutId id="2147486131" r:id="rId14"/>
    <p:sldLayoutId id="2147486132" r:id="rId15"/>
    <p:sldLayoutId id="2147486133" r:id="rId16"/>
  </p:sldLayoutIdLst>
  <p:transition spd="slow">
    <p:blinds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nm.gov.my/index.php/sistem-dalam-talian/e-penyata-gaji-dan-laporan/2-uncategorised/1482-wang-tak-dituntu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dropbox.com/sh/739sc724m9yajlv/AAA1DBuOHtN5E2DLhCmCIRqKa?dl=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kaun.bwtd@anm.gov.m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nm.gov.my/index.php/soalan-lazim/wang-tak-dituntut-cds-mo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9" y="113704"/>
            <a:ext cx="1225550" cy="98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GARIS PANDUAN SERAHAN</a:t>
            </a:r>
            <a:br>
              <a:rPr lang="en-US" sz="3600" b="1" dirty="0" smtClean="0"/>
            </a:br>
            <a:r>
              <a:rPr lang="en-US" sz="3600" b="1" dirty="0" smtClean="0"/>
              <a:t>WANG TAK DITUNTUT (WTD)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276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DAFTAR WANG TAK DITUNTUT </a:t>
            </a:r>
            <a:br>
              <a:rPr lang="en-US" sz="2800" b="1" dirty="0" smtClean="0"/>
            </a:br>
            <a:r>
              <a:rPr lang="en-US" sz="2800" b="1" dirty="0" smtClean="0"/>
              <a:t>BAGI TAHUN BERAKHIR 31 DISEMBER 2023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28976" y="312003"/>
            <a:ext cx="9172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PENDAFTAR WANG TAK DITUNTUT</a:t>
            </a:r>
            <a:br>
              <a:rPr lang="en-US" sz="1600" b="1" dirty="0" smtClean="0"/>
            </a:br>
            <a:r>
              <a:rPr lang="en-US" sz="1600" b="1" dirty="0" smtClean="0"/>
              <a:t>BAHAGIAN PENGURUSAN WANG TAK DITUNTUT </a:t>
            </a:r>
          </a:p>
          <a:p>
            <a:pPr algn="ctr"/>
            <a:r>
              <a:rPr lang="en-US" sz="1600" b="1" dirty="0" smtClean="0"/>
              <a:t>JABATAN AKAUNTAN NEGARA MALAYSIA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5226784"/>
            <a:ext cx="63718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DISEDIAKAN OLEH:</a:t>
            </a:r>
          </a:p>
          <a:p>
            <a:endParaRPr lang="en-US" sz="1400" b="1" dirty="0" smtClean="0"/>
          </a:p>
          <a:p>
            <a:r>
              <a:rPr lang="en-US" sz="1200" b="1" dirty="0" smtClean="0"/>
              <a:t>BAHAGIAN PENGURUSAN WANG TAK DITUNTUT</a:t>
            </a:r>
            <a:br>
              <a:rPr lang="en-US" sz="1200" b="1" dirty="0" smtClean="0"/>
            </a:br>
            <a:r>
              <a:rPr lang="en-US" sz="1200" b="1" dirty="0"/>
              <a:t>JABATAN AKAUNTAN NEGARA MALAYSIA</a:t>
            </a:r>
          </a:p>
          <a:p>
            <a:r>
              <a:rPr lang="en-US" sz="1200" b="1" dirty="0" smtClean="0"/>
              <a:t>ARAS 1, BLOK UTARA, PERBENDAHARAAN 2</a:t>
            </a:r>
            <a:br>
              <a:rPr lang="en-US" sz="1200" b="1" dirty="0" smtClean="0"/>
            </a:br>
            <a:r>
              <a:rPr lang="en-US" sz="1200" b="1" dirty="0" smtClean="0"/>
              <a:t>NO. 7, PERSIARAN PERDANA, PRESINT 2</a:t>
            </a:r>
          </a:p>
          <a:p>
            <a:r>
              <a:rPr lang="en-US" sz="1200" b="1" dirty="0" smtClean="0"/>
              <a:t>KOMPLEKS KEMENTERIAN KEWANGAN</a:t>
            </a:r>
            <a:br>
              <a:rPr lang="en-US" sz="1200" b="1" dirty="0" smtClean="0"/>
            </a:br>
            <a:r>
              <a:rPr lang="en-US" sz="1200" b="1" dirty="0" smtClean="0"/>
              <a:t>62594, PUTRAJAYA</a:t>
            </a:r>
            <a:endParaRPr lang="en-US" sz="1200" b="1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4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MELENGKAPKAN DAFTAR WANG TAK DITUNTUT (</a:t>
            </a:r>
            <a:r>
              <a:rPr lang="en-US" altLang="en-US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-1970" y="1219200"/>
            <a:ext cx="914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cs typeface="Times New Roman" panose="02020603050405020304" pitchFamily="18" charset="0"/>
              </a:rPr>
              <a:t>Panduan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melengkapkan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Daftar</a:t>
            </a:r>
            <a:r>
              <a:rPr lang="en-US" sz="1800" b="1" dirty="0" smtClean="0">
                <a:cs typeface="Times New Roman" panose="02020603050405020304" pitchFamily="18" charset="0"/>
              </a:rPr>
              <a:t> Wang </a:t>
            </a:r>
            <a:r>
              <a:rPr lang="en-US" sz="1800" b="1" dirty="0" err="1" smtClean="0">
                <a:cs typeface="Times New Roman" panose="02020603050405020304" pitchFamily="18" charset="0"/>
              </a:rPr>
              <a:t>Tak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Dituntut</a:t>
            </a:r>
            <a:r>
              <a:rPr lang="en-US" sz="1800" b="1" dirty="0" smtClean="0">
                <a:cs typeface="Times New Roman" panose="02020603050405020304" pitchFamily="18" charset="0"/>
              </a:rPr>
              <a:t> (</a:t>
            </a:r>
            <a:r>
              <a:rPr lang="en-US" sz="1800" b="1" i="1" dirty="0" smtClean="0">
                <a:cs typeface="Times New Roman" panose="02020603050405020304" pitchFamily="18" charset="0"/>
              </a:rPr>
              <a:t>Header</a:t>
            </a:r>
            <a:r>
              <a:rPr lang="en-US" sz="1800" b="1" dirty="0" smtClean="0">
                <a:cs typeface="Times New Roman" panose="02020603050405020304" pitchFamily="18" charset="0"/>
              </a:rPr>
              <a:t> / </a:t>
            </a:r>
            <a:r>
              <a:rPr lang="en-US" sz="1800" b="1" i="1" dirty="0" smtClean="0">
                <a:cs typeface="Times New Roman" panose="02020603050405020304" pitchFamily="18" charset="0"/>
              </a:rPr>
              <a:t>Row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i="1" dirty="0" smtClean="0">
                <a:cs typeface="Times New Roman" panose="02020603050405020304" pitchFamily="18" charset="0"/>
              </a:rPr>
              <a:t>1</a:t>
            </a:r>
            <a:r>
              <a:rPr lang="en-US" sz="1800" b="1" dirty="0" smtClean="0">
                <a:cs typeface="Times New Roman" panose="02020603050405020304" pitchFamily="18" charset="0"/>
              </a:rPr>
              <a:t>)</a:t>
            </a:r>
            <a:endParaRPr 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09174"/>
              </p:ext>
            </p:extLst>
          </p:nvPr>
        </p:nvGraphicFramePr>
        <p:xfrm>
          <a:off x="228600" y="1676400"/>
          <a:ext cx="8686799" cy="502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47799"/>
              </a:tblGrid>
              <a:tr h="4882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Kolum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Jenis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Saiz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Contoh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Entiti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b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sifar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4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hadapan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00123456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10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Pendaftaran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Syarikat / Firma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(max)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367447-W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WTD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Tetap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Tarikh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UMA-4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(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dd.mm.yyyy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31.01.2024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Kaedah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Bayaran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Bayaran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00123456001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Tarikh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Bayaran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(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dd.mm.yyyy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31.01.2024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10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Amaun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(RM)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(2dp)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 </a:t>
                      </a:r>
                      <a:b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tanpa</a:t>
                      </a:r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tanda</a:t>
                      </a:r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</a:t>
                      </a:r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50500707.03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Bilangan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Rekod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(max)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7401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807676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4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MELENGKAPKAN DAFTAR WANG TAK DITUNTUT (</a:t>
            </a:r>
            <a:r>
              <a:rPr lang="en-US" altLang="en-US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-1970" y="1219200"/>
            <a:ext cx="914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cs typeface="Times New Roman" panose="02020603050405020304" pitchFamily="18" charset="0"/>
              </a:rPr>
              <a:t>Panduan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melengkapkan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Daftar</a:t>
            </a:r>
            <a:r>
              <a:rPr lang="en-US" sz="1800" b="1" dirty="0" smtClean="0">
                <a:cs typeface="Times New Roman" panose="02020603050405020304" pitchFamily="18" charset="0"/>
              </a:rPr>
              <a:t> Wang </a:t>
            </a:r>
            <a:r>
              <a:rPr lang="en-US" sz="1800" b="1" dirty="0" err="1" smtClean="0">
                <a:cs typeface="Times New Roman" panose="02020603050405020304" pitchFamily="18" charset="0"/>
              </a:rPr>
              <a:t>Tak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Dituntut</a:t>
            </a:r>
            <a:r>
              <a:rPr lang="en-US" sz="1800" b="1" dirty="0" smtClean="0">
                <a:cs typeface="Times New Roman" panose="02020603050405020304" pitchFamily="18" charset="0"/>
              </a:rPr>
              <a:t> (</a:t>
            </a:r>
            <a:r>
              <a:rPr lang="en-US" sz="1800" b="1" i="1" dirty="0" smtClean="0">
                <a:cs typeface="Times New Roman" panose="02020603050405020304" pitchFamily="18" charset="0"/>
              </a:rPr>
              <a:t>Details </a:t>
            </a:r>
            <a:r>
              <a:rPr lang="en-US" sz="1800" b="1" dirty="0" smtClean="0">
                <a:cs typeface="Times New Roman" panose="02020603050405020304" pitchFamily="18" charset="0"/>
              </a:rPr>
              <a:t>/ </a:t>
            </a:r>
            <a:r>
              <a:rPr lang="en-US" sz="1800" b="1" i="1" dirty="0" smtClean="0">
                <a:cs typeface="Times New Roman" panose="02020603050405020304" pitchFamily="18" charset="0"/>
              </a:rPr>
              <a:t>Row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i="1" dirty="0" smtClean="0">
                <a:cs typeface="Times New Roman" panose="02020603050405020304" pitchFamily="18" charset="0"/>
              </a:rPr>
              <a:t>2 </a:t>
            </a:r>
            <a:r>
              <a:rPr lang="en-US" sz="1800" b="1" dirty="0" smtClean="0">
                <a:cs typeface="Times New Roman" panose="02020603050405020304" pitchFamily="18" charset="0"/>
              </a:rPr>
              <a:t>&amp; </a:t>
            </a:r>
            <a:r>
              <a:rPr lang="en-US" sz="1800" b="1" i="1" dirty="0" smtClean="0">
                <a:cs typeface="Times New Roman" panose="02020603050405020304" pitchFamily="18" charset="0"/>
              </a:rPr>
              <a:t>below</a:t>
            </a:r>
            <a:r>
              <a:rPr lang="en-US" sz="1800" b="1" dirty="0" smtClean="0">
                <a:cs typeface="Times New Roman" panose="02020603050405020304" pitchFamily="18" charset="0"/>
              </a:rPr>
              <a:t>)</a:t>
            </a:r>
            <a:endParaRPr 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663919"/>
              </p:ext>
            </p:extLst>
          </p:nvPr>
        </p:nvGraphicFramePr>
        <p:xfrm>
          <a:off x="228600" y="1828800"/>
          <a:ext cx="868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24000"/>
              </a:tblGrid>
              <a:tr h="4882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Kolum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Jenis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Saiz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Contoh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Bilangan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b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tanpa</a:t>
                      </a:r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sifar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dihadapan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10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Empunya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HASNAH BINTI ABDULLAH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Pengenalan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Empunya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560724115264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3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Lain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200110007968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Amaun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Empunya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(2dp)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tanpa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tanda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</a:t>
                      </a:r>
                      <a:r>
                        <a:rPr lang="en-US" sz="14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1000039.61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Jenis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WTD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7615" y="5943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err="1" smtClean="0"/>
              <a:t>Daftar</a:t>
            </a:r>
            <a:r>
              <a:rPr lang="en-US" sz="1800" dirty="0" smtClean="0"/>
              <a:t> Wang </a:t>
            </a:r>
            <a:r>
              <a:rPr lang="en-US" sz="1800" dirty="0" err="1" smtClean="0"/>
              <a:t>Tak</a:t>
            </a:r>
            <a:r>
              <a:rPr lang="en-US" sz="1800" dirty="0" smtClean="0"/>
              <a:t> </a:t>
            </a:r>
            <a:r>
              <a:rPr lang="en-US" sz="1800" dirty="0" err="1" smtClean="0"/>
              <a:t>Dituntut</a:t>
            </a:r>
            <a:r>
              <a:rPr lang="en-US" sz="1800" dirty="0" smtClean="0"/>
              <a:t> (</a:t>
            </a:r>
            <a:r>
              <a:rPr lang="en-US" sz="1800" i="1" dirty="0" smtClean="0"/>
              <a:t>Excel</a:t>
            </a:r>
            <a:r>
              <a:rPr lang="en-US" sz="1800" dirty="0" smtClean="0"/>
              <a:t>) </a:t>
            </a:r>
            <a:r>
              <a:rPr lang="en-US" sz="1800" dirty="0" err="1"/>
              <a:t>boleh</a:t>
            </a:r>
            <a:r>
              <a:rPr lang="en-US" sz="1800" dirty="0"/>
              <a:t> </a:t>
            </a:r>
            <a:r>
              <a:rPr lang="en-US" sz="1800" dirty="0" err="1"/>
              <a:t>dimuat</a:t>
            </a:r>
            <a:r>
              <a:rPr lang="en-US" sz="1800" dirty="0"/>
              <a:t> </a:t>
            </a:r>
            <a:r>
              <a:rPr lang="en-US" sz="1800" dirty="0" err="1"/>
              <a:t>turun</a:t>
            </a:r>
            <a:r>
              <a:rPr lang="en-US" sz="1800" dirty="0"/>
              <a:t> (</a:t>
            </a:r>
            <a:r>
              <a:rPr lang="en-US" sz="1800" i="1" dirty="0"/>
              <a:t>download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rgbClr val="080B0C"/>
                </a:solidFill>
              </a:rPr>
              <a:t>dari</a:t>
            </a:r>
            <a:r>
              <a:rPr lang="en-US" sz="1800" dirty="0">
                <a:solidFill>
                  <a:srgbClr val="080B0C"/>
                </a:solidFill>
              </a:rPr>
              <a:t> </a:t>
            </a:r>
            <a:r>
              <a:rPr lang="en-US" sz="1800" u="sng" dirty="0">
                <a:solidFill>
                  <a:srgbClr val="080B0C"/>
                </a:solidFill>
                <a:hlinkClick r:id="rId4"/>
              </a:rPr>
              <a:t>portal</a:t>
            </a:r>
            <a:r>
              <a:rPr lang="en-US" sz="1800" dirty="0">
                <a:solidFill>
                  <a:srgbClr val="080B0C"/>
                </a:solidFill>
              </a:rPr>
              <a:t> </a:t>
            </a:r>
            <a:r>
              <a:rPr lang="en-US" sz="1800" dirty="0" err="1"/>
              <a:t>rasmi</a:t>
            </a:r>
            <a:r>
              <a:rPr lang="en-US" sz="1800" dirty="0"/>
              <a:t> </a:t>
            </a:r>
            <a:r>
              <a:rPr lang="en-US" sz="1800" dirty="0" err="1"/>
              <a:t>Jabatan</a:t>
            </a:r>
            <a:r>
              <a:rPr lang="en-US" sz="1800" dirty="0"/>
              <a:t> </a:t>
            </a:r>
            <a:r>
              <a:rPr lang="en-US" sz="1800" dirty="0" err="1"/>
              <a:t>Akauntan</a:t>
            </a:r>
            <a:r>
              <a:rPr lang="en-US" sz="1800" dirty="0"/>
              <a:t> Negara Malaysia.</a:t>
            </a:r>
          </a:p>
        </p:txBody>
      </p:sp>
    </p:spTree>
    <p:extLst>
      <p:ext uri="{BB962C8B-B14F-4D97-AF65-F5344CB8AC3E}">
        <p14:creationId xmlns:p14="http://schemas.microsoft.com/office/powerpoint/2010/main" val="41955126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4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DAFTAR WANG TAK DITUNTUT (</a:t>
            </a:r>
            <a:r>
              <a:rPr lang="en-US" altLang="en-US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-1970" y="1066800"/>
            <a:ext cx="914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cs typeface="Times New Roman" panose="02020603050405020304" pitchFamily="18" charset="0"/>
              </a:rPr>
              <a:t>Kod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Jenis</a:t>
            </a:r>
            <a:r>
              <a:rPr lang="en-US" sz="1800" b="1" dirty="0" smtClean="0">
                <a:cs typeface="Times New Roman" panose="02020603050405020304" pitchFamily="18" charset="0"/>
              </a:rPr>
              <a:t> WTD (1/2)</a:t>
            </a:r>
            <a:endParaRPr 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65821"/>
              </p:ext>
            </p:extLst>
          </p:nvPr>
        </p:nvGraphicFramePr>
        <p:xfrm>
          <a:off x="381000" y="1722734"/>
          <a:ext cx="8382000" cy="4540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9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Dividen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Pulangan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Balik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Modal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Cagaran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 Deposit Am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Tuntutan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Insurans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Diluluskan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Dibayar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Gaji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Bonus,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Komisen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Royalti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Bon, Loan Stock Dan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Faedah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Dibayar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Atasnya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Lain-lain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dibayar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Akaun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Simpanan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Akaun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Semasa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Simpanan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Tetap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Deraf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Bank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Akaun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Dagangan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7942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4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DAFTAR WANG TAK DITUNTUT (</a:t>
            </a:r>
            <a:r>
              <a:rPr lang="en-US" altLang="en-US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-1970" y="1066800"/>
            <a:ext cx="914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cs typeface="Times New Roman" panose="02020603050405020304" pitchFamily="18" charset="0"/>
              </a:rPr>
              <a:t>Kod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Jenis</a:t>
            </a:r>
            <a:r>
              <a:rPr lang="en-US" sz="1800" b="1" dirty="0" smtClean="0">
                <a:cs typeface="Times New Roman" panose="02020603050405020304" pitchFamily="18" charset="0"/>
              </a:rPr>
              <a:t> WTD (2/2)</a:t>
            </a:r>
            <a:endParaRPr 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6802"/>
              </p:ext>
            </p:extLst>
          </p:nvPr>
        </p:nvGraphicFramePr>
        <p:xfrm>
          <a:off x="381000" y="1722734"/>
          <a:ext cx="8382000" cy="3397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9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Pampasan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Pekerja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Asing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(SPPA)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Lebihan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Potongan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Pinjaman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Pajak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Gadai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Ar-Rahnu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Kiriman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Wang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Asing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Non-Departing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Passenger Service Charge (PSC)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Produk-Produk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 Malaysia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eMoney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Paypal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4007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4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DAFTAR WANG TAK DITUNTUT (</a:t>
            </a:r>
            <a:r>
              <a:rPr lang="en-US" altLang="en-US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-1970" y="1066800"/>
            <a:ext cx="914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cs typeface="Times New Roman" panose="02020603050405020304" pitchFamily="18" charset="0"/>
              </a:rPr>
              <a:t>Contoh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Daftar</a:t>
            </a:r>
            <a:r>
              <a:rPr lang="en-US" sz="1800" b="1" dirty="0" smtClean="0">
                <a:cs typeface="Times New Roman" panose="02020603050405020304" pitchFamily="18" charset="0"/>
              </a:rPr>
              <a:t> Wang </a:t>
            </a:r>
            <a:r>
              <a:rPr lang="en-US" sz="1800" b="1" dirty="0" err="1" smtClean="0">
                <a:cs typeface="Times New Roman" panose="02020603050405020304" pitchFamily="18" charset="0"/>
              </a:rPr>
              <a:t>Tak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Dituntut</a:t>
            </a:r>
            <a:r>
              <a:rPr lang="en-US" sz="1800" b="1" dirty="0" smtClean="0">
                <a:cs typeface="Times New Roman" panose="02020603050405020304" pitchFamily="18" charset="0"/>
              </a:rPr>
              <a:t> yang </a:t>
            </a:r>
            <a:r>
              <a:rPr lang="en-US" sz="1800" b="1" dirty="0" err="1" smtClean="0">
                <a:cs typeface="Times New Roman" panose="02020603050405020304" pitchFamily="18" charset="0"/>
              </a:rPr>
              <a:t>telah</a:t>
            </a:r>
            <a:r>
              <a:rPr lang="en-US" sz="1800" b="1" dirty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</a:rPr>
              <a:t>dilengkapkan</a:t>
            </a:r>
            <a:r>
              <a:rPr lang="en-US" sz="1800" b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02" y="3886200"/>
            <a:ext cx="8975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cs typeface="Times New Roman" panose="02020603050405020304" pitchFamily="18" charset="0"/>
              </a:rPr>
              <a:t>Nota:</a:t>
            </a:r>
            <a:endParaRPr lang="en-US" sz="1600" b="1" dirty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cs typeface="Times New Roman" panose="02020603050405020304" pitchFamily="18" charset="0"/>
              </a:rPr>
              <a:t>Baris</a:t>
            </a:r>
            <a:r>
              <a:rPr lang="en-US" sz="1600" dirty="0" smtClean="0">
                <a:cs typeface="Times New Roman" panose="02020603050405020304" pitchFamily="18" charset="0"/>
              </a:rPr>
              <a:t> no. 8 (PARMAN BIN MOHD YASSIN) </a:t>
            </a:r>
            <a:r>
              <a:rPr lang="en-US" sz="1600" dirty="0" err="1" smtClean="0"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baris</a:t>
            </a:r>
            <a:r>
              <a:rPr lang="en-US" sz="1600" dirty="0" smtClean="0">
                <a:cs typeface="Times New Roman" panose="02020603050405020304" pitchFamily="18" charset="0"/>
              </a:rPr>
              <a:t> no. 12 (CHONG SIEW KIM) </a:t>
            </a:r>
            <a:r>
              <a:rPr lang="en-US" sz="1600" dirty="0" err="1" smtClean="0">
                <a:cs typeface="Times New Roman" panose="02020603050405020304" pitchFamily="18" charset="0"/>
              </a:rPr>
              <a:t>merupakan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cs typeface="Times New Roman" panose="02020603050405020304" pitchFamily="18" charset="0"/>
              </a:rPr>
              <a:t>E</a:t>
            </a:r>
            <a:r>
              <a:rPr lang="en-US" sz="1600" b="1" dirty="0" err="1" smtClean="0">
                <a:cs typeface="Times New Roman" panose="02020603050405020304" pitchFamily="18" charset="0"/>
              </a:rPr>
              <a:t>mpunya</a:t>
            </a:r>
            <a:r>
              <a:rPr lang="en-US" sz="1600" b="1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cs typeface="Times New Roman" panose="02020603050405020304" pitchFamily="18" charset="0"/>
              </a:rPr>
              <a:t>ambahan</a:t>
            </a:r>
            <a:r>
              <a:rPr lang="en-US" sz="1600" dirty="0" smtClean="0"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cs typeface="Times New Roman" panose="02020603050405020304" pitchFamily="18" charset="0"/>
              </a:rPr>
              <a:t>Oleh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itu</a:t>
            </a:r>
            <a:r>
              <a:rPr lang="en-US" sz="1600" dirty="0" smtClean="0"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cs typeface="Times New Roman" panose="02020603050405020304" pitchFamily="18" charset="0"/>
              </a:rPr>
              <a:t>hanya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maklumat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N</a:t>
            </a:r>
            <a:r>
              <a:rPr lang="en-US" sz="1600" dirty="0" err="1" smtClean="0">
                <a:cs typeface="Times New Roman" panose="02020603050405020304" pitchFamily="18" charset="0"/>
              </a:rPr>
              <a:t>ama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E</a:t>
            </a:r>
            <a:r>
              <a:rPr lang="en-US" sz="1600" dirty="0" err="1" smtClean="0">
                <a:cs typeface="Times New Roman" panose="02020603050405020304" pitchFamily="18" charset="0"/>
              </a:rPr>
              <a:t>mpunya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cs typeface="Times New Roman" panose="02020603050405020304" pitchFamily="18" charset="0"/>
              </a:rPr>
              <a:t> No. </a:t>
            </a:r>
            <a:r>
              <a:rPr lang="en-US" sz="1600" dirty="0" err="1">
                <a:cs typeface="Times New Roman" panose="02020603050405020304" pitchFamily="18" charset="0"/>
              </a:rPr>
              <a:t>P</a:t>
            </a:r>
            <a:r>
              <a:rPr lang="en-US" sz="1600" dirty="0" err="1" smtClean="0">
                <a:cs typeface="Times New Roman" panose="02020603050405020304" pitchFamily="18" charset="0"/>
              </a:rPr>
              <a:t>engenalan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E</a:t>
            </a:r>
            <a:r>
              <a:rPr lang="en-US" sz="1600" dirty="0" err="1" smtClean="0">
                <a:cs typeface="Times New Roman" panose="02020603050405020304" pitchFamily="18" charset="0"/>
              </a:rPr>
              <a:t>mpunya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sahaja</a:t>
            </a:r>
            <a:r>
              <a:rPr lang="en-US" sz="1600" dirty="0" smtClean="0">
                <a:cs typeface="Times New Roman" panose="02020603050405020304" pitchFamily="18" charset="0"/>
              </a:rPr>
              <a:t> yang </a:t>
            </a:r>
            <a:r>
              <a:rPr lang="en-US" sz="1600" dirty="0" err="1" smtClean="0">
                <a:cs typeface="Times New Roman" panose="02020603050405020304" pitchFamily="18" charset="0"/>
              </a:rPr>
              <a:t>perlu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dinyatakan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pada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baris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tersebut</a:t>
            </a:r>
            <a:r>
              <a:rPr lang="en-US" sz="1600" dirty="0" smtClean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6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 err="1">
                <a:cs typeface="Times New Roman" panose="02020603050405020304" pitchFamily="18" charset="0"/>
              </a:rPr>
              <a:t>Maklumat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seperti</a:t>
            </a:r>
            <a:r>
              <a:rPr lang="en-US" sz="1600" dirty="0">
                <a:cs typeface="Times New Roman" panose="02020603050405020304" pitchFamily="18" charset="0"/>
              </a:rPr>
              <a:t> </a:t>
            </a:r>
            <a:r>
              <a:rPr lang="en-US" sz="1600" b="1" i="1" dirty="0">
                <a:solidFill>
                  <a:srgbClr val="080B0C"/>
                </a:solidFill>
                <a:cs typeface="Times New Roman" panose="02020603050405020304" pitchFamily="18" charset="0"/>
              </a:rPr>
              <a:t>UNKNOWN</a:t>
            </a:r>
            <a:r>
              <a:rPr lang="en-US" sz="1600" b="1" dirty="0">
                <a:solidFill>
                  <a:srgbClr val="080B0C"/>
                </a:solidFill>
                <a:cs typeface="Times New Roman" panose="02020603050405020304" pitchFamily="18" charset="0"/>
              </a:rPr>
              <a:t>, TIADA, TIDAK BERKAITAN, TIDAK BERKENAAN, </a:t>
            </a:r>
            <a:r>
              <a:rPr lang="en-US" sz="1600" b="1" i="1" dirty="0">
                <a:solidFill>
                  <a:srgbClr val="080B0C"/>
                </a:solidFill>
                <a:cs typeface="Times New Roman" panose="02020603050405020304" pitchFamily="18" charset="0"/>
              </a:rPr>
              <a:t>NIL</a:t>
            </a:r>
            <a:r>
              <a:rPr lang="en-US" sz="1600" b="1" dirty="0">
                <a:solidFill>
                  <a:srgbClr val="080B0C"/>
                </a:solidFill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solidFill>
                  <a:srgbClr val="080B0C"/>
                </a:solidFill>
                <a:cs typeface="Times New Roman" panose="02020603050405020304" pitchFamily="18" charset="0"/>
              </a:rPr>
              <a:t>N/A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atau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seumpamanya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adalah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TIDAK DIBENARKAN.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cs typeface="Times New Roman" panose="02020603050405020304" pitchFamily="18" charset="0"/>
              </a:rPr>
              <a:t>Sekiranya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maklumat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empunya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tidak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dapat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dikenalpasti</a:t>
            </a:r>
            <a:r>
              <a:rPr lang="en-US" sz="1600" dirty="0" smtClean="0"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cs typeface="Times New Roman" panose="02020603050405020304" pitchFamily="18" charset="0"/>
              </a:rPr>
              <a:t>pihak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syarikat</a:t>
            </a:r>
            <a:r>
              <a:rPr lang="en-US" sz="1600" dirty="0" smtClean="0">
                <a:cs typeface="Times New Roman" panose="02020603050405020304" pitchFamily="18" charset="0"/>
              </a:rPr>
              <a:t>/firma </a:t>
            </a:r>
            <a:r>
              <a:rPr lang="en-US" sz="1600" dirty="0" err="1" smtClean="0">
                <a:cs typeface="Times New Roman" panose="02020603050405020304" pitchFamily="18" charset="0"/>
              </a:rPr>
              <a:t>hendaklah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mengisi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apa-apa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maklumat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unik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yang </a:t>
            </a:r>
            <a:r>
              <a:rPr lang="en-US" sz="1600" dirty="0" err="1">
                <a:cs typeface="Times New Roman" panose="02020603050405020304" pitchFamily="18" charset="0"/>
              </a:rPr>
              <a:t>dapat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membantu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syarikat</a:t>
            </a:r>
            <a:r>
              <a:rPr lang="en-US" sz="1600" dirty="0" smtClean="0">
                <a:cs typeface="Times New Roman" panose="02020603050405020304" pitchFamily="18" charset="0"/>
              </a:rPr>
              <a:t>/firma </a:t>
            </a:r>
            <a:r>
              <a:rPr lang="en-US" sz="1600" dirty="0" err="1">
                <a:cs typeface="Times New Roman" panose="02020603050405020304" pitchFamily="18" charset="0"/>
              </a:rPr>
              <a:t>mengeluarkan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surat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pengesahan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apabila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terdapat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empunya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yang </a:t>
            </a:r>
            <a:r>
              <a:rPr lang="en-US" sz="1600" dirty="0" err="1">
                <a:cs typeface="Times New Roman" panose="02020603050405020304" pitchFamily="18" charset="0"/>
              </a:rPr>
              <a:t>sah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ingin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membuat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tuntutan</a:t>
            </a:r>
            <a:r>
              <a:rPr lang="en-US" sz="1600" dirty="0" smtClean="0">
                <a:cs typeface="Times New Roman" panose="02020603050405020304" pitchFamily="18" charset="0"/>
              </a:rPr>
              <a:t> WTD </a:t>
            </a:r>
            <a:r>
              <a:rPr lang="en-US" sz="1600" dirty="0" err="1" smtClean="0">
                <a:cs typeface="Times New Roman" panose="02020603050405020304" pitchFamily="18" charset="0"/>
              </a:rPr>
              <a:t>seperti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pada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cs typeface="Times New Roman" panose="02020603050405020304" pitchFamily="18" charset="0"/>
              </a:rPr>
              <a:t>baris</a:t>
            </a:r>
            <a:r>
              <a:rPr lang="en-US" sz="1600" dirty="0" smtClean="0">
                <a:cs typeface="Times New Roman" panose="02020603050405020304" pitchFamily="18" charset="0"/>
              </a:rPr>
              <a:t> no. 14.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en-US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1" y="1099625"/>
            <a:ext cx="8915400" cy="257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958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1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5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PROSES</a:t>
            </a:r>
            <a:r>
              <a:rPr lang="en-US" altLang="en-US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ENCRYPTION</a:t>
            </a: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MUAT NAIK KE PORTAL </a:t>
            </a:r>
            <a:r>
              <a:rPr lang="en-US" altLang="en-US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eGUMIS</a:t>
            </a:r>
            <a:endParaRPr lang="en-US" altLang="en-US" sz="20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9100" y="1447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" y="12192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dirty="0" err="1">
                <a:cs typeface="Times New Roman" panose="02020603050405020304" pitchFamily="18" charset="0"/>
              </a:rPr>
              <a:t>Daftar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Wang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Tak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Dituntut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(</a:t>
            </a:r>
            <a:r>
              <a:rPr lang="en-US" altLang="en-US" sz="1800" i="1" dirty="0" smtClean="0">
                <a:cs typeface="Times New Roman" panose="02020603050405020304" pitchFamily="18" charset="0"/>
              </a:rPr>
              <a:t>Excel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) </a:t>
            </a:r>
            <a:r>
              <a:rPr lang="en-US" altLang="en-US" sz="1800" dirty="0">
                <a:cs typeface="Times New Roman" panose="02020603050405020304" pitchFamily="18" charset="0"/>
              </a:rPr>
              <a:t>yang </a:t>
            </a:r>
            <a:r>
              <a:rPr lang="en-US" altLang="en-US" sz="1800" dirty="0" err="1">
                <a:cs typeface="Times New Roman" panose="02020603050405020304" pitchFamily="18" charset="0"/>
              </a:rPr>
              <a:t>telah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dilengkapkan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dengan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maklumat</a:t>
            </a:r>
            <a:r>
              <a:rPr lang="en-US" altLang="en-US" sz="1800" dirty="0"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cs typeface="Times New Roman" panose="02020603050405020304" pitchFamily="18" charset="0"/>
              </a:rPr>
              <a:t>tepat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dan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sah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hendaklah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dibuat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cs typeface="Times New Roman" panose="02020603050405020304" pitchFamily="18" charset="0"/>
              </a:rPr>
              <a:t>encryption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dirty="0" err="1" smtClean="0">
                <a:cs typeface="Times New Roman" panose="02020603050405020304" pitchFamily="18" charset="0"/>
              </a:rPr>
              <a:t>Panduan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proses </a:t>
            </a:r>
            <a:r>
              <a:rPr lang="en-US" altLang="en-US" sz="1800" i="1" dirty="0" smtClean="0">
                <a:cs typeface="Times New Roman" panose="02020603050405020304" pitchFamily="18" charset="0"/>
              </a:rPr>
              <a:t>encryption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menggunakan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Kit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Serahan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WTD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boleh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diperolehi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dengan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memohon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daripada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Pendaftar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WTD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melalui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e-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mel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Times New Roman" panose="02020603050405020304" pitchFamily="18" charset="0"/>
              </a:rPr>
              <a:t>Link Kit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serahan</a:t>
            </a:r>
            <a:r>
              <a:rPr lang="en-US" altLang="en-US" sz="1800" dirty="0">
                <a:cs typeface="Times New Roman" panose="02020603050405020304" pitchFamily="18" charset="0"/>
              </a:rPr>
              <a:t>: </a:t>
            </a:r>
            <a:r>
              <a:rPr lang="en-US" altLang="en-US" sz="1800" dirty="0"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altLang="en-US" sz="1800" dirty="0" smtClean="0">
                <a:cs typeface="Times New Roman" panose="02020603050405020304" pitchFamily="18" charset="0"/>
                <a:hlinkClick r:id="rId4"/>
              </a:rPr>
              <a:t>www.dropbox.com/sh/739sc724m9yajlv/AAA1DBuOHtN5E2DLhCmCIRqKa?dl=0</a:t>
            </a:r>
            <a:endParaRPr lang="en-US" altLang="en-US" sz="18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dirty="0" err="1" smtClean="0">
                <a:cs typeface="Times New Roman" panose="02020603050405020304" pitchFamily="18" charset="0"/>
              </a:rPr>
              <a:t>Daftar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Wang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Tak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Dituntut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(</a:t>
            </a:r>
            <a:r>
              <a:rPr lang="en-US" altLang="en-US" sz="1800" i="1" dirty="0" smtClean="0">
                <a:cs typeface="Times New Roman" panose="02020603050405020304" pitchFamily="18" charset="0"/>
              </a:rPr>
              <a:t>Excel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) yang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telah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dibuat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i="1" dirty="0" smtClean="0">
                <a:cs typeface="Times New Roman" panose="02020603050405020304" pitchFamily="18" charset="0"/>
              </a:rPr>
              <a:t>encryption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hendaklah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dimuat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naik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ke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Portal </a:t>
            </a:r>
            <a:r>
              <a:rPr lang="en-US" altLang="en-US" sz="1800" i="1" dirty="0" err="1" smtClean="0">
                <a:cs typeface="Times New Roman" panose="02020603050405020304" pitchFamily="18" charset="0"/>
              </a:rPr>
              <a:t>eGUMIS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.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 panose="02020603050405020304" pitchFamily="18" charset="0"/>
              </a:rPr>
              <a:t>Nama fail </a:t>
            </a:r>
            <a:r>
              <a:rPr lang="en-US" sz="1800" dirty="0" err="1" smtClean="0">
                <a:cs typeface="Times New Roman" panose="02020603050405020304" pitchFamily="18" charset="0"/>
              </a:rPr>
              <a:t>Daftar</a:t>
            </a:r>
            <a:r>
              <a:rPr lang="en-US" sz="1800" dirty="0" smtClean="0">
                <a:cs typeface="Times New Roman" panose="02020603050405020304" pitchFamily="18" charset="0"/>
              </a:rPr>
              <a:t> Wang </a:t>
            </a:r>
            <a:r>
              <a:rPr lang="en-US" sz="1800" dirty="0" err="1" smtClean="0">
                <a:cs typeface="Times New Roman" panose="02020603050405020304" pitchFamily="18" charset="0"/>
              </a:rPr>
              <a:t>Tak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Dituntut</a:t>
            </a:r>
            <a:r>
              <a:rPr lang="en-US" sz="1800" dirty="0" smtClean="0">
                <a:cs typeface="Times New Roman" panose="02020603050405020304" pitchFamily="18" charset="0"/>
              </a:rPr>
              <a:t> (</a:t>
            </a:r>
            <a:r>
              <a:rPr lang="en-US" sz="1800" i="1" dirty="0" smtClean="0">
                <a:cs typeface="Times New Roman" panose="02020603050405020304" pitchFamily="18" charset="0"/>
              </a:rPr>
              <a:t>Excel</a:t>
            </a:r>
            <a:r>
              <a:rPr lang="en-US" sz="1800" dirty="0" smtClean="0">
                <a:cs typeface="Times New Roman" panose="02020603050405020304" pitchFamily="18" charset="0"/>
              </a:rPr>
              <a:t>) yang </a:t>
            </a:r>
            <a:r>
              <a:rPr lang="en-US" sz="1800" dirty="0" err="1" smtClean="0">
                <a:cs typeface="Times New Roman" panose="02020603050405020304" pitchFamily="18" charset="0"/>
              </a:rPr>
              <a:t>muat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naik</a:t>
            </a:r>
            <a:r>
              <a:rPr lang="en-US" sz="1800" dirty="0" smtClean="0">
                <a:cs typeface="Times New Roman" panose="02020603050405020304" pitchFamily="18" charset="0"/>
              </a:rPr>
              <a:t> di Portal </a:t>
            </a:r>
            <a:r>
              <a:rPr lang="en-US" sz="1800" i="1" dirty="0" err="1" smtClean="0">
                <a:cs typeface="Times New Roman" panose="02020603050405020304" pitchFamily="18" charset="0"/>
              </a:rPr>
              <a:t>eGUMIS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hendaklah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menggunakan</a:t>
            </a:r>
            <a:r>
              <a:rPr lang="en-US" sz="1800" dirty="0" smtClean="0">
                <a:cs typeface="Times New Roman" panose="02020603050405020304" pitchFamily="18" charset="0"/>
              </a:rPr>
              <a:t> format </a:t>
            </a:r>
            <a:r>
              <a:rPr lang="en-US" sz="1800" b="1" dirty="0" smtClean="0">
                <a:cs typeface="Times New Roman" panose="02020603050405020304" pitchFamily="18" charset="0"/>
              </a:rPr>
              <a:t>.GPG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seperti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ketetapan</a:t>
            </a:r>
            <a:r>
              <a:rPr lang="en-US" sz="1800" dirty="0" smtClean="0"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cs typeface="Times New Roman" panose="02020603050405020304" pitchFamily="18" charset="0"/>
              </a:rPr>
              <a:t>bawah</a:t>
            </a:r>
            <a:r>
              <a:rPr lang="en-US" sz="1800" dirty="0" smtClean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540685" y="4759474"/>
            <a:ext cx="212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>
                <a:cs typeface="Times New Roman" panose="02020603050405020304" pitchFamily="18" charset="0"/>
              </a:rPr>
              <a:t>Format </a:t>
            </a:r>
            <a:r>
              <a:rPr lang="en-US" sz="1800" dirty="0" err="1" smtClean="0">
                <a:cs typeface="Times New Roman" panose="02020603050405020304" pitchFamily="18" charset="0"/>
              </a:rPr>
              <a:t>nama</a:t>
            </a:r>
            <a:r>
              <a:rPr lang="en-US" sz="1800" dirty="0" smtClean="0">
                <a:cs typeface="Times New Roman" panose="02020603050405020304" pitchFamily="18" charset="0"/>
              </a:rPr>
              <a:t> fail: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700" y="5586006"/>
            <a:ext cx="9145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00123456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31012024</a:t>
            </a:r>
            <a:r>
              <a:rPr lang="en-US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00123456001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.GPG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 rot="16200000">
            <a:off x="2590018" y="4904670"/>
            <a:ext cx="328205" cy="121920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46107" y="4992370"/>
            <a:ext cx="11160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B0F0"/>
                </a:solidFill>
              </a:rPr>
              <a:t>Kod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Entiti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3836397" y="5569957"/>
            <a:ext cx="328205" cy="1143001"/>
          </a:xfrm>
          <a:prstGeom prst="rightBrac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68561" y="6276981"/>
            <a:ext cx="15844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Tarikh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Bayaran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Right Brace 20"/>
          <p:cNvSpPr/>
          <p:nvPr/>
        </p:nvSpPr>
        <p:spPr>
          <a:xfrm rot="16200000">
            <a:off x="5207999" y="4686299"/>
            <a:ext cx="328205" cy="1600200"/>
          </a:xfrm>
          <a:prstGeom prst="rightBrac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52857" y="4995446"/>
            <a:ext cx="21146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/>
                </a:solidFill>
              </a:rPr>
              <a:t>No. </a:t>
            </a:r>
            <a:r>
              <a:rPr lang="en-US" sz="1600" b="1" dirty="0" err="1" smtClean="0">
                <a:solidFill>
                  <a:schemeClr val="accent5"/>
                </a:solidFill>
              </a:rPr>
              <a:t>Rujukan</a:t>
            </a:r>
            <a:r>
              <a:rPr lang="en-US" sz="1600" b="1" dirty="0" smtClean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Bayaran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rot="5400000">
            <a:off x="6573560" y="5826308"/>
            <a:ext cx="328205" cy="762001"/>
          </a:xfrm>
          <a:prstGeom prst="rightBrac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47760" y="6324600"/>
            <a:ext cx="12410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Format Fail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951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6427113" y="1727335"/>
            <a:ext cx="2479864" cy="584775"/>
          </a:xfrm>
          <a:prstGeom prst="rect">
            <a:avLst/>
          </a:prstGeom>
          <a:solidFill>
            <a:schemeClr val="accent3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5" name="Rectangle 114"/>
          <p:cNvSpPr/>
          <p:nvPr/>
        </p:nvSpPr>
        <p:spPr>
          <a:xfrm>
            <a:off x="-1971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6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SENARAI SEMAK DOKUMEN SERAHAN WTD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2203702" y="1517903"/>
            <a:ext cx="4628422" cy="462842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Oval 1"/>
          <p:cNvSpPr/>
          <p:nvPr/>
        </p:nvSpPr>
        <p:spPr>
          <a:xfrm>
            <a:off x="2895600" y="2215930"/>
            <a:ext cx="3276600" cy="3276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Oval 19"/>
          <p:cNvSpPr/>
          <p:nvPr/>
        </p:nvSpPr>
        <p:spPr>
          <a:xfrm>
            <a:off x="3138322" y="2476053"/>
            <a:ext cx="2759185" cy="2759185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3" name="Rectangle 22"/>
          <p:cNvSpPr/>
          <p:nvPr/>
        </p:nvSpPr>
        <p:spPr>
          <a:xfrm rot="5400000">
            <a:off x="3961930" y="1175317"/>
            <a:ext cx="1111963" cy="1158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 rot="5400000">
            <a:off x="3850890" y="5459086"/>
            <a:ext cx="1334045" cy="1158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Rectangle 29"/>
          <p:cNvSpPr/>
          <p:nvPr/>
        </p:nvSpPr>
        <p:spPr>
          <a:xfrm rot="10800000">
            <a:off x="5946392" y="3252623"/>
            <a:ext cx="1334045" cy="1158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ectangle 30"/>
          <p:cNvSpPr/>
          <p:nvPr/>
        </p:nvSpPr>
        <p:spPr>
          <a:xfrm rot="10800000">
            <a:off x="1640107" y="3252623"/>
            <a:ext cx="1334045" cy="1158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2970771" y="2980000"/>
            <a:ext cx="3121373" cy="1679879"/>
          </a:xfrm>
          <a:prstGeom prst="rect">
            <a:avLst/>
          </a:prstGeom>
          <a:solidFill>
            <a:schemeClr val="accent3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2383396" y="2750684"/>
            <a:ext cx="43230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Bahagian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Pengurusan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Wang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Tak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Dituntut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Aras 1, Blok Utara,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Perbendaharaan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</a:t>
            </a:r>
          </a:p>
          <a:p>
            <a:pPr 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No. 7,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Persiaran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Perdana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Presint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</a:t>
            </a:r>
          </a:p>
          <a:p>
            <a:pPr algn="ctr">
              <a:lnSpc>
                <a:spcPct val="150000"/>
              </a:lnSpc>
            </a:pP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Kompleks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Kementerian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Kewangan</a:t>
            </a: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62594 W.P. Putrajaya</a:t>
            </a:r>
          </a:p>
          <a:p>
            <a:pPr 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(U/P: Unit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Akaun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BWTD) </a:t>
            </a:r>
            <a:endParaRPr lang="en-MY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15" y="1318541"/>
            <a:ext cx="2492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(2)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salinan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asal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Borang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UMA-4 (Pin.1/2023)</a:t>
            </a:r>
            <a:endParaRPr lang="en-MY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7112" y="1401404"/>
            <a:ext cx="248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(1)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salinan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asal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Borang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UMA-1 (Pin.1/2023)</a:t>
            </a:r>
            <a:endParaRPr lang="en-MY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4866" y="5597098"/>
            <a:ext cx="2148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(1)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salinan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Bukti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Bayaran</a:t>
            </a:r>
            <a:endParaRPr lang="en-MY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62690" y="5181600"/>
            <a:ext cx="26808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Daftar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Wang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Tak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Dituntut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(Pin.1/2018) yang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telah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dienkrip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muat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naik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Portal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eGUMIS</a:t>
            </a:r>
            <a:endParaRPr lang="en-MY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2142" y="1253117"/>
            <a:ext cx="2406445" cy="61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ectangle 39"/>
          <p:cNvSpPr/>
          <p:nvPr/>
        </p:nvSpPr>
        <p:spPr>
          <a:xfrm>
            <a:off x="171991" y="5382298"/>
            <a:ext cx="2406445" cy="61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Rectangle 40"/>
          <p:cNvSpPr/>
          <p:nvPr/>
        </p:nvSpPr>
        <p:spPr>
          <a:xfrm>
            <a:off x="6507091" y="5181600"/>
            <a:ext cx="2406445" cy="87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3939">
            <a:off x="668466" y="2338581"/>
            <a:ext cx="985324" cy="14126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3939">
            <a:off x="1068016" y="2410128"/>
            <a:ext cx="1035540" cy="148460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4446">
            <a:off x="1028024" y="4092514"/>
            <a:ext cx="1014694" cy="145580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057178">
            <a:off x="7187419" y="2394343"/>
            <a:ext cx="1078066" cy="15648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3414" y="4513459"/>
            <a:ext cx="1819154" cy="6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820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1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2286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SENARAI SEMAK </a:t>
            </a:r>
            <a:b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3291" y="6096000"/>
            <a:ext cx="8437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err="1" smtClean="0"/>
              <a:t>Senarai</a:t>
            </a:r>
            <a:r>
              <a:rPr lang="en-US" sz="1800" dirty="0" smtClean="0"/>
              <a:t> </a:t>
            </a:r>
            <a:r>
              <a:rPr lang="en-US" sz="1800" dirty="0" err="1" smtClean="0"/>
              <a:t>Semak</a:t>
            </a:r>
            <a:r>
              <a:rPr lang="en-US" sz="1800" dirty="0" smtClean="0"/>
              <a:t> (</a:t>
            </a:r>
            <a:r>
              <a:rPr lang="en-US" sz="1800" i="1" dirty="0"/>
              <a:t>c</a:t>
            </a:r>
            <a:r>
              <a:rPr lang="en-US" sz="1800" i="1" dirty="0" smtClean="0"/>
              <a:t>hecklist</a:t>
            </a:r>
            <a:r>
              <a:rPr lang="en-US" sz="1800" dirty="0" smtClean="0"/>
              <a:t>)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/>
              <a:t>dimuat</a:t>
            </a:r>
            <a:r>
              <a:rPr lang="en-US" sz="1800" dirty="0"/>
              <a:t> </a:t>
            </a:r>
            <a:r>
              <a:rPr lang="en-US" sz="1800" dirty="0" err="1"/>
              <a:t>turun</a:t>
            </a:r>
            <a:r>
              <a:rPr lang="en-US" sz="1800" dirty="0"/>
              <a:t> (</a:t>
            </a:r>
            <a:r>
              <a:rPr lang="en-US" sz="1800" i="1" dirty="0"/>
              <a:t>download</a:t>
            </a:r>
            <a:r>
              <a:rPr lang="en-US" sz="1800" dirty="0"/>
              <a:t>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smtClean="0"/>
              <a:t>portal </a:t>
            </a:r>
            <a:r>
              <a:rPr lang="en-US" sz="1800" dirty="0" err="1" smtClean="0"/>
              <a:t>rasmi</a:t>
            </a:r>
            <a:r>
              <a:rPr lang="en-US" sz="1800" dirty="0" smtClean="0"/>
              <a:t> </a:t>
            </a:r>
            <a:r>
              <a:rPr lang="en-US" sz="1800" dirty="0" err="1"/>
              <a:t>Jabatan</a:t>
            </a:r>
            <a:r>
              <a:rPr lang="en-US" sz="1800" dirty="0"/>
              <a:t> </a:t>
            </a:r>
            <a:r>
              <a:rPr lang="en-US" sz="1800" dirty="0" err="1"/>
              <a:t>Akauntan</a:t>
            </a:r>
            <a:r>
              <a:rPr lang="en-US" sz="1800" dirty="0"/>
              <a:t> Negara Malaysia.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698800"/>
            <a:ext cx="3990976" cy="548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495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1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2896224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>
                <a:cs typeface="Times New Roman" panose="02020603050405020304" pitchFamily="18" charset="0"/>
              </a:rPr>
              <a:t>Sebarang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pertanyaan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lanjut</a:t>
            </a:r>
            <a:r>
              <a:rPr lang="en-US" sz="1800" dirty="0" smtClean="0"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cs typeface="Times New Roman" panose="02020603050405020304" pitchFamily="18" charset="0"/>
              </a:rPr>
              <a:t>sila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hubungi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Pendaftar</a:t>
            </a:r>
            <a:r>
              <a:rPr lang="en-US" sz="1800" dirty="0" smtClean="0">
                <a:cs typeface="Times New Roman" panose="02020603050405020304" pitchFamily="18" charset="0"/>
              </a:rPr>
              <a:t> WTD di </a:t>
            </a:r>
            <a:r>
              <a:rPr lang="en-US" sz="1800" dirty="0" err="1" smtClean="0">
                <a:cs typeface="Times New Roman" panose="02020603050405020304" pitchFamily="18" charset="0"/>
              </a:rPr>
              <a:t>talian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cs typeface="Times New Roman" panose="02020603050405020304" pitchFamily="18" charset="0"/>
              </a:rPr>
              <a:t>03-8000 8600 </a:t>
            </a:r>
            <a:r>
              <a:rPr lang="en-US" sz="1800" dirty="0" smtClean="0">
                <a:cs typeface="Times New Roman" panose="02020603050405020304" pitchFamily="18" charset="0"/>
              </a:rPr>
              <a:t>(Unit </a:t>
            </a:r>
            <a:r>
              <a:rPr lang="en-US" sz="1800" dirty="0" err="1" smtClean="0">
                <a:cs typeface="Times New Roman" panose="02020603050405020304" pitchFamily="18" charset="0"/>
              </a:rPr>
              <a:t>Akaun</a:t>
            </a:r>
            <a:r>
              <a:rPr lang="en-US" sz="1800" dirty="0" smtClean="0">
                <a:cs typeface="Times New Roman" panose="02020603050405020304" pitchFamily="18" charset="0"/>
              </a:rPr>
              <a:t>) </a:t>
            </a:r>
            <a:r>
              <a:rPr lang="en-US" sz="1800" dirty="0" err="1" smtClean="0">
                <a:cs typeface="Times New Roman" panose="02020603050405020304" pitchFamily="18" charset="0"/>
              </a:rPr>
              <a:t>atau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hantarkan</a:t>
            </a:r>
            <a:r>
              <a:rPr lang="en-US" sz="1800" dirty="0" smtClean="0">
                <a:cs typeface="Times New Roman" panose="02020603050405020304" pitchFamily="18" charset="0"/>
              </a:rPr>
              <a:t> e-</a:t>
            </a:r>
            <a:r>
              <a:rPr lang="en-US" sz="1800" dirty="0" err="1" smtClean="0">
                <a:cs typeface="Times New Roman" panose="02020603050405020304" pitchFamily="18" charset="0"/>
              </a:rPr>
              <a:t>mel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ke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cs typeface="Times New Roman" panose="02020603050405020304" pitchFamily="18" charset="0"/>
                <a:hlinkClick r:id="rId3"/>
              </a:rPr>
              <a:t>akaun.bwtd@anm.gov.my</a:t>
            </a:r>
            <a:r>
              <a:rPr lang="en-US" sz="1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448424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>
                <a:cs typeface="Times New Roman" panose="02020603050405020304" pitchFamily="18" charset="0"/>
              </a:rPr>
              <a:t>Sila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rujuk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ruangan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  <a:hlinkClick r:id="rId4"/>
              </a:rPr>
              <a:t>Soalan</a:t>
            </a:r>
            <a:r>
              <a:rPr lang="en-US" sz="1800" b="1" dirty="0" smtClean="0"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1800" b="1" dirty="0" err="1" smtClean="0">
                <a:cs typeface="Times New Roman" panose="02020603050405020304" pitchFamily="18" charset="0"/>
                <a:hlinkClick r:id="rId4"/>
              </a:rPr>
              <a:t>Lazim</a:t>
            </a:r>
            <a:r>
              <a:rPr lang="en-US" sz="1800" b="1" dirty="0" smtClean="0">
                <a:cs typeface="Times New Roman" panose="02020603050405020304" pitchFamily="18" charset="0"/>
                <a:hlinkClick r:id="rId4"/>
              </a:rPr>
              <a:t> (FAQ) </a:t>
            </a:r>
            <a:r>
              <a:rPr lang="en-US" sz="1800" dirty="0" smtClean="0">
                <a:cs typeface="Times New Roman" panose="02020603050405020304" pitchFamily="18" charset="0"/>
              </a:rPr>
              <a:t>di portal </a:t>
            </a:r>
            <a:r>
              <a:rPr lang="en-US" sz="1800" dirty="0" err="1" smtClean="0">
                <a:cs typeface="Times New Roman" panose="02020603050405020304" pitchFamily="18" charset="0"/>
              </a:rPr>
              <a:t>rasmi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Jabatan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Akauntan</a:t>
            </a:r>
            <a:r>
              <a:rPr lang="en-US" sz="1800" dirty="0" smtClean="0">
                <a:cs typeface="Times New Roman" panose="02020603050405020304" pitchFamily="18" charset="0"/>
              </a:rPr>
              <a:t> Negara Malaysia </a:t>
            </a:r>
            <a:r>
              <a:rPr lang="en-US" sz="1800" dirty="0" err="1" smtClean="0">
                <a:cs typeface="Times New Roman" panose="02020603050405020304" pitchFamily="18" charset="0"/>
              </a:rPr>
              <a:t>bagi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mendapatkan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pemahaman</a:t>
            </a:r>
            <a:r>
              <a:rPr lang="en-US" sz="1800" dirty="0" smtClean="0"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cs typeface="Times New Roman" panose="02020603050405020304" pitchFamily="18" charset="0"/>
              </a:rPr>
              <a:t>komprehensif</a:t>
            </a:r>
            <a:r>
              <a:rPr lang="en-US" sz="18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380755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>
                <a:cs typeface="Times New Roman" panose="02020603050405020304" pitchFamily="18" charset="0"/>
              </a:rPr>
              <a:t>Kerjasama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pihak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syarikat</a:t>
            </a:r>
            <a:r>
              <a:rPr lang="en-US" sz="1800" dirty="0" smtClean="0">
                <a:cs typeface="Times New Roman" panose="02020603050405020304" pitchFamily="18" charset="0"/>
              </a:rPr>
              <a:t>/firma </a:t>
            </a:r>
            <a:r>
              <a:rPr lang="en-US" sz="1800" dirty="0" err="1" smtClean="0">
                <a:cs typeface="Times New Roman" panose="02020603050405020304" pitchFamily="18" charset="0"/>
              </a:rPr>
              <a:t>amatlah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dihargai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diharapkan</a:t>
            </a:r>
            <a:r>
              <a:rPr lang="en-US" sz="18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5311288"/>
            <a:ext cx="491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cs typeface="Times New Roman" panose="02020603050405020304" pitchFamily="18" charset="0"/>
              </a:rPr>
              <a:t>Sekian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cs typeface="Times New Roman" panose="02020603050405020304" pitchFamily="18" charset="0"/>
              </a:rPr>
              <a:t>terima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cs typeface="Times New Roman" panose="02020603050405020304" pitchFamily="18" charset="0"/>
              </a:rPr>
              <a:t>kasih</a:t>
            </a:r>
            <a:r>
              <a:rPr lang="en-US" sz="3200" dirty="0" smtClean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1035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810450"/>
            <a:ext cx="5412169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1969" y="381000"/>
            <a:ext cx="9144000" cy="6096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PROSES SERAHAN WTD</a:t>
            </a:r>
            <a:b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DAFTAR WTD BAGI TAHUN BERAKHIR 31 DISEMBER 2023</a:t>
            </a:r>
          </a:p>
          <a:p>
            <a:pPr algn="ctr" fontAlgn="auto">
              <a:spcAft>
                <a:spcPts val="0"/>
              </a:spcAft>
              <a:defRPr/>
            </a:pPr>
            <a:endParaRPr lang="en-MY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1409700"/>
            <a:ext cx="1642533" cy="4191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PNMB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1212850"/>
            <a:ext cx="0" cy="564515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219200"/>
            <a:ext cx="0" cy="563880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46900" y="1219200"/>
            <a:ext cx="0" cy="563880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1409700"/>
            <a:ext cx="1642533" cy="4191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Syarikat / Firma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63800" y="1409700"/>
            <a:ext cx="1803400" cy="4191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02200" y="1409700"/>
            <a:ext cx="1803400" cy="4191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Pendaftar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WTD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152397" y="2151063"/>
            <a:ext cx="1905003" cy="820737"/>
          </a:xfrm>
          <a:prstGeom prst="flowChartManualInpu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Pindahan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FPX (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eGUMIS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 EFT / IBG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63800" y="2362200"/>
            <a:ext cx="1803400" cy="609600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“Wang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Dituntut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FGOM”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Document 20"/>
          <p:cNvSpPr/>
          <p:nvPr/>
        </p:nvSpPr>
        <p:spPr>
          <a:xfrm>
            <a:off x="152399" y="3311525"/>
            <a:ext cx="1905000" cy="574675"/>
          </a:xfrm>
          <a:prstGeom prst="flowChartDocumen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salinan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Bayaran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52398" y="4114800"/>
            <a:ext cx="1905000" cy="574675"/>
          </a:xfrm>
          <a:prstGeom prst="flowChartDocumen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salinan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asal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Borang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UMA-4 (Pin.1/2023)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Flowchart: Document 22"/>
          <p:cNvSpPr/>
          <p:nvPr/>
        </p:nvSpPr>
        <p:spPr>
          <a:xfrm>
            <a:off x="152398" y="4911725"/>
            <a:ext cx="1905000" cy="574675"/>
          </a:xfrm>
          <a:prstGeom prst="flowChartDocumen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salinan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WTD (Pin.1/2018) -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eGUMIS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152397" y="5749925"/>
            <a:ext cx="1905000" cy="574675"/>
          </a:xfrm>
          <a:prstGeom prst="flowChartDocumen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salinan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asal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Borang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UMA-1 (Pin.1/2023)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902200" y="4191000"/>
            <a:ext cx="1803400" cy="1219200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Memproses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serahan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WTD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menghantar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WTD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pewartaan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ounded Rectangle 27"/>
          <p:cNvSpPr/>
          <p:nvPr/>
        </p:nvSpPr>
        <p:spPr>
          <a:xfrm>
            <a:off x="7239000" y="4191000"/>
            <a:ext cx="1642533" cy="1219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Mewartakan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WTD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awam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/>
          <p:cNvCxnSpPr>
            <a:stCxn id="18" idx="3"/>
            <a:endCxn id="19" idx="1"/>
          </p:cNvCxnSpPr>
          <p:nvPr/>
        </p:nvCxnSpPr>
        <p:spPr>
          <a:xfrm>
            <a:off x="2057400" y="2561432"/>
            <a:ext cx="406400" cy="10556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9" idx="2"/>
            <a:endCxn id="21" idx="0"/>
          </p:cNvCxnSpPr>
          <p:nvPr/>
        </p:nvCxnSpPr>
        <p:spPr>
          <a:xfrm rot="5400000">
            <a:off x="2065338" y="2011362"/>
            <a:ext cx="339725" cy="2260601"/>
          </a:xfrm>
          <a:prstGeom prst="bentConnector3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5" idx="3"/>
            <a:endCxn id="28" idx="1"/>
          </p:cNvCxnSpPr>
          <p:nvPr/>
        </p:nvCxnSpPr>
        <p:spPr>
          <a:xfrm>
            <a:off x="6705600" y="480060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9" idx="3"/>
            <a:endCxn id="25" idx="0"/>
          </p:cNvCxnSpPr>
          <p:nvPr/>
        </p:nvCxnSpPr>
        <p:spPr>
          <a:xfrm>
            <a:off x="4267200" y="2667000"/>
            <a:ext cx="1536700" cy="1524000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715000" y="3131789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Maklumat</a:t>
            </a:r>
            <a:r>
              <a:rPr lang="en-US" sz="1200" dirty="0" smtClean="0"/>
              <a:t> </a:t>
            </a:r>
            <a:r>
              <a:rPr lang="en-US" sz="1200" dirty="0" err="1" smtClean="0"/>
              <a:t>transaksi</a:t>
            </a:r>
            <a:r>
              <a:rPr lang="en-US" sz="1200" dirty="0" smtClean="0"/>
              <a:t> </a:t>
            </a:r>
            <a:r>
              <a:rPr lang="en-US" sz="1200" dirty="0" err="1" smtClean="0"/>
              <a:t>pindahan</a:t>
            </a:r>
            <a:r>
              <a:rPr lang="en-US" sz="1200" dirty="0" smtClean="0"/>
              <a:t> </a:t>
            </a:r>
            <a:r>
              <a:rPr lang="en-US" sz="1200" dirty="0" err="1" smtClean="0"/>
              <a:t>wang</a:t>
            </a:r>
            <a:endParaRPr lang="en-US" sz="1200" dirty="0"/>
          </a:p>
        </p:txBody>
      </p:sp>
      <p:cxnSp>
        <p:nvCxnSpPr>
          <p:cNvPr id="83" name="Elbow Connector 82"/>
          <p:cNvCxnSpPr>
            <a:stCxn id="21" idx="3"/>
            <a:endCxn id="25" idx="1"/>
          </p:cNvCxnSpPr>
          <p:nvPr/>
        </p:nvCxnSpPr>
        <p:spPr>
          <a:xfrm>
            <a:off x="2057399" y="3598863"/>
            <a:ext cx="2844801" cy="1201737"/>
          </a:xfrm>
          <a:prstGeom prst="bentConnector3">
            <a:avLst>
              <a:gd name="adj1" fmla="val 4509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2" idx="3"/>
          </p:cNvCxnSpPr>
          <p:nvPr/>
        </p:nvCxnSpPr>
        <p:spPr>
          <a:xfrm flipV="1">
            <a:off x="2057398" y="4402137"/>
            <a:ext cx="130810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24" idx="3"/>
            <a:endCxn id="25" idx="1"/>
          </p:cNvCxnSpPr>
          <p:nvPr/>
        </p:nvCxnSpPr>
        <p:spPr>
          <a:xfrm flipV="1">
            <a:off x="2057397" y="4800600"/>
            <a:ext cx="2844803" cy="1236663"/>
          </a:xfrm>
          <a:prstGeom prst="bentConnector3">
            <a:avLst>
              <a:gd name="adj1" fmla="val 45089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3"/>
          </p:cNvCxnSpPr>
          <p:nvPr/>
        </p:nvCxnSpPr>
        <p:spPr>
          <a:xfrm>
            <a:off x="2057398" y="5199063"/>
            <a:ext cx="130810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365501" y="4801890"/>
            <a:ext cx="1511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0000"/>
                </a:solidFill>
              </a:rPr>
              <a:t>Dihantar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sebelum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31 Mac 2024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584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1969" y="381000"/>
            <a:ext cx="9144000" cy="6096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CARTA ALIR SERAHAN WTD</a:t>
            </a:r>
            <a:b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DAFTAR WTD BAGI TAHUN BERAKHIR 31 DISEMBER 2023</a:t>
            </a:r>
          </a:p>
          <a:p>
            <a:pPr algn="ctr" fontAlgn="auto">
              <a:spcAft>
                <a:spcPts val="0"/>
              </a:spcAft>
              <a:defRPr/>
            </a:pPr>
            <a:endParaRPr lang="en-MY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30407" y="1676400"/>
            <a:ext cx="949657" cy="7620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MULA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1" y="1219200"/>
            <a:ext cx="3505200" cy="30777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Carta </a:t>
            </a:r>
            <a:r>
              <a:rPr lang="en-US" sz="1400" b="1" dirty="0" err="1" smtClean="0"/>
              <a:t>Alir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1219200"/>
            <a:ext cx="5089288" cy="30777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Proses </a:t>
            </a:r>
            <a:r>
              <a:rPr lang="en-US" sz="1400" b="1" dirty="0" err="1" smtClean="0"/>
              <a:t>Kerja</a:t>
            </a:r>
            <a:endParaRPr lang="en-US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762311" y="2743200"/>
            <a:ext cx="1085848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1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Diamond 36"/>
          <p:cNvSpPr/>
          <p:nvPr/>
        </p:nvSpPr>
        <p:spPr>
          <a:xfrm>
            <a:off x="785482" y="3657600"/>
            <a:ext cx="1039506" cy="1039506"/>
          </a:xfrm>
          <a:prstGeom prst="diamon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28184" y="3912513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UMA-1 </a:t>
            </a:r>
            <a:br>
              <a:rPr lang="en-US" sz="1100" b="1" dirty="0" smtClean="0"/>
            </a:br>
            <a:r>
              <a:rPr lang="en-US" sz="1100" b="1" dirty="0" smtClean="0"/>
              <a:t>LENGKAP?</a:t>
            </a:r>
            <a:endParaRPr lang="en-US" sz="1100" b="1" dirty="0"/>
          </a:p>
        </p:txBody>
      </p:sp>
      <p:sp>
        <p:nvSpPr>
          <p:cNvPr id="39" name="Rectangle 38"/>
          <p:cNvSpPr/>
          <p:nvPr/>
        </p:nvSpPr>
        <p:spPr>
          <a:xfrm>
            <a:off x="762000" y="5029200"/>
            <a:ext cx="1085848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LANGKAH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2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>
            <a:stCxn id="33" idx="4"/>
            <a:endCxn id="36" idx="0"/>
          </p:cNvCxnSpPr>
          <p:nvPr/>
        </p:nvCxnSpPr>
        <p:spPr>
          <a:xfrm flipH="1">
            <a:off x="1305235" y="2438400"/>
            <a:ext cx="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37" idx="0"/>
          </p:cNvCxnSpPr>
          <p:nvPr/>
        </p:nvCxnSpPr>
        <p:spPr>
          <a:xfrm>
            <a:off x="1305235" y="3352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2"/>
            <a:endCxn id="39" idx="0"/>
          </p:cNvCxnSpPr>
          <p:nvPr/>
        </p:nvCxnSpPr>
        <p:spPr>
          <a:xfrm flipH="1">
            <a:off x="1304924" y="4697106"/>
            <a:ext cx="311" cy="332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7" idx="3"/>
            <a:endCxn id="36" idx="3"/>
          </p:cNvCxnSpPr>
          <p:nvPr/>
        </p:nvCxnSpPr>
        <p:spPr>
          <a:xfrm flipV="1">
            <a:off x="1824988" y="3048000"/>
            <a:ext cx="23171" cy="1129353"/>
          </a:xfrm>
          <a:prstGeom prst="bentConnector3">
            <a:avLst>
              <a:gd name="adj1" fmla="val 16423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0" y="1180742"/>
            <a:ext cx="0" cy="565150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Oval 47"/>
          <p:cNvSpPr/>
          <p:nvPr/>
        </p:nvSpPr>
        <p:spPr>
          <a:xfrm>
            <a:off x="875331" y="5943600"/>
            <a:ext cx="859809" cy="7620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8" name="Straight Arrow Connector 7"/>
          <p:cNvCxnSpPr>
            <a:stCxn id="39" idx="2"/>
            <a:endCxn id="48" idx="0"/>
          </p:cNvCxnSpPr>
          <p:nvPr/>
        </p:nvCxnSpPr>
        <p:spPr>
          <a:xfrm>
            <a:off x="1304924" y="5638800"/>
            <a:ext cx="31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62400" y="2427971"/>
            <a:ext cx="5089288" cy="11912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/>
              <a:t>Melengkapkan</a:t>
            </a:r>
            <a:r>
              <a:rPr lang="en-US" sz="1200" dirty="0"/>
              <a:t> &amp; </a:t>
            </a:r>
            <a:r>
              <a:rPr lang="en-US" sz="1200" dirty="0" err="1"/>
              <a:t>menghantar</a:t>
            </a:r>
            <a:r>
              <a:rPr lang="en-US" sz="1200" dirty="0"/>
              <a:t> </a:t>
            </a:r>
            <a:r>
              <a:rPr lang="en-US" sz="1200" dirty="0" err="1" smtClean="0"/>
              <a:t>Borang</a:t>
            </a:r>
            <a:r>
              <a:rPr lang="en-US" sz="1200" dirty="0" smtClean="0"/>
              <a:t> </a:t>
            </a:r>
            <a:r>
              <a:rPr lang="en-US" sz="1200" dirty="0"/>
              <a:t>UMA-1 (</a:t>
            </a:r>
            <a:r>
              <a:rPr lang="en-US" sz="1200" dirty="0" smtClean="0"/>
              <a:t>Pin.1/2023) </a:t>
            </a:r>
            <a:r>
              <a:rPr lang="en-US" sz="1200" dirty="0" err="1"/>
              <a:t>berserta</a:t>
            </a:r>
            <a:r>
              <a:rPr lang="en-US" sz="1200" dirty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iringan</a:t>
            </a:r>
            <a:r>
              <a:rPr lang="en-US" sz="1200" dirty="0" smtClean="0"/>
              <a:t> </a:t>
            </a:r>
            <a:r>
              <a:rPr lang="en-US" sz="1200" dirty="0" err="1" smtClean="0"/>
              <a:t>rasmi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menggunakan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kepala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syarikat</a:t>
            </a:r>
            <a:r>
              <a:rPr lang="en-US" sz="1200" dirty="0" smtClean="0"/>
              <a:t>/firma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dokumen-dokumen</a:t>
            </a:r>
            <a:r>
              <a:rPr lang="en-US" sz="1200" dirty="0" smtClean="0"/>
              <a:t> </a:t>
            </a:r>
            <a:r>
              <a:rPr lang="en-US" sz="1200" dirty="0" err="1"/>
              <a:t>pendaftaran</a:t>
            </a:r>
            <a:r>
              <a:rPr lang="en-US" sz="1200" dirty="0"/>
              <a:t> </a:t>
            </a:r>
            <a:r>
              <a:rPr lang="en-US" sz="1200" dirty="0" err="1" smtClean="0"/>
              <a:t>syarikat</a:t>
            </a:r>
            <a:r>
              <a:rPr lang="en-US" sz="1200" dirty="0" smtClean="0"/>
              <a:t>/firma (</a:t>
            </a:r>
            <a:r>
              <a:rPr lang="en-US" sz="1200" dirty="0" err="1" smtClean="0"/>
              <a:t>cth</a:t>
            </a:r>
            <a:r>
              <a:rPr lang="en-US" sz="1200" dirty="0" smtClean="0"/>
              <a:t>. </a:t>
            </a:r>
            <a:r>
              <a:rPr lang="en-US" sz="1200" dirty="0" err="1" smtClean="0"/>
              <a:t>dokumen</a:t>
            </a:r>
            <a:r>
              <a:rPr lang="en-US" sz="1200" dirty="0" smtClean="0"/>
              <a:t> SSM) </a:t>
            </a:r>
            <a:r>
              <a:rPr lang="en-US" sz="1200" dirty="0" err="1" smtClean="0"/>
              <a:t>kepada</a:t>
            </a:r>
            <a:r>
              <a:rPr lang="en-US" sz="1200" dirty="0" smtClean="0"/>
              <a:t> </a:t>
            </a:r>
            <a:r>
              <a:rPr lang="en-US" sz="1200" dirty="0" err="1"/>
              <a:t>Pendaftar</a:t>
            </a:r>
            <a:r>
              <a:rPr lang="en-US" sz="1200" dirty="0"/>
              <a:t> WTD </a:t>
            </a:r>
            <a:r>
              <a:rPr lang="en-US" sz="1200" dirty="0" err="1" smtClean="0"/>
              <a:t>melalui</a:t>
            </a:r>
            <a:r>
              <a:rPr lang="en-US" sz="1200" dirty="0"/>
              <a:t> </a:t>
            </a:r>
            <a:r>
              <a:rPr lang="en-US" sz="1200" dirty="0" smtClean="0"/>
              <a:t>e-</a:t>
            </a:r>
            <a:r>
              <a:rPr lang="en-US" sz="1200" dirty="0" err="1" smtClean="0"/>
              <a:t>mel</a:t>
            </a:r>
            <a:r>
              <a:rPr lang="en-US" sz="1200" dirty="0" smtClean="0"/>
              <a:t> akaun.bwtd@anm.gov.my </a:t>
            </a:r>
            <a:r>
              <a:rPr lang="en-US" sz="1200" dirty="0" err="1" smtClean="0"/>
              <a:t>bagi</a:t>
            </a:r>
            <a:r>
              <a:rPr lang="en-US" sz="1200" dirty="0" smtClean="0"/>
              <a:t> </a:t>
            </a:r>
            <a:r>
              <a:rPr lang="en-US" sz="1200" dirty="0" err="1"/>
              <a:t>mendapatkan</a:t>
            </a:r>
            <a:r>
              <a:rPr lang="en-US" sz="1200" dirty="0"/>
              <a:t> </a:t>
            </a:r>
            <a:r>
              <a:rPr lang="en-US" sz="1200" dirty="0" err="1"/>
              <a:t>Kod</a:t>
            </a:r>
            <a:r>
              <a:rPr lang="en-US" sz="1200" dirty="0"/>
              <a:t> </a:t>
            </a:r>
            <a:r>
              <a:rPr lang="en-US" sz="1200" dirty="0" err="1"/>
              <a:t>Entiti</a:t>
            </a:r>
            <a:r>
              <a:rPr lang="en-US" sz="1200" dirty="0"/>
              <a:t>. </a:t>
            </a:r>
            <a:r>
              <a:rPr lang="en-US" sz="1200" b="1" dirty="0"/>
              <a:t>(</a:t>
            </a:r>
            <a:r>
              <a:rPr lang="en-US" sz="1200" b="1" dirty="0" err="1"/>
              <a:t>Bagi</a:t>
            </a:r>
            <a:r>
              <a:rPr lang="en-US" sz="1200" b="1" dirty="0"/>
              <a:t> </a:t>
            </a:r>
            <a:r>
              <a:rPr lang="en-US" sz="1200" b="1" dirty="0" err="1"/>
              <a:t>entiti</a:t>
            </a:r>
            <a:r>
              <a:rPr lang="en-US" sz="1200" b="1" dirty="0"/>
              <a:t> yang </a:t>
            </a:r>
            <a:r>
              <a:rPr lang="en-US" sz="1200" b="1" dirty="0" err="1"/>
              <a:t>membuat</a:t>
            </a:r>
            <a:r>
              <a:rPr lang="en-US" sz="1200" b="1" dirty="0"/>
              <a:t> </a:t>
            </a:r>
            <a:r>
              <a:rPr lang="en-US" sz="1200" b="1" dirty="0" err="1"/>
              <a:t>serahan</a:t>
            </a:r>
            <a:r>
              <a:rPr lang="en-US" sz="1200" b="1" dirty="0"/>
              <a:t> </a:t>
            </a:r>
            <a:r>
              <a:rPr lang="en-US" sz="1200" b="1" dirty="0" err="1"/>
              <a:t>pertama</a:t>
            </a:r>
            <a:r>
              <a:rPr lang="en-US" sz="1200" b="1" dirty="0"/>
              <a:t> </a:t>
            </a:r>
            <a:r>
              <a:rPr lang="en-US" sz="1200" b="1" dirty="0" smtClean="0"/>
              <a:t>kali </a:t>
            </a:r>
            <a:r>
              <a:rPr lang="en-US" sz="1200" b="1" dirty="0" err="1" smtClean="0"/>
              <a:t>sahaja</a:t>
            </a:r>
            <a:r>
              <a:rPr lang="en-US" sz="1200" b="1" dirty="0" smtClean="0"/>
              <a:t>).</a:t>
            </a:r>
            <a:endParaRPr lang="en-US" sz="1200" b="1" dirty="0"/>
          </a:p>
        </p:txBody>
      </p:sp>
      <p:sp>
        <p:nvSpPr>
          <p:cNvPr id="53" name="Rectangle 52"/>
          <p:cNvSpPr/>
          <p:nvPr/>
        </p:nvSpPr>
        <p:spPr>
          <a:xfrm>
            <a:off x="3962400" y="3962400"/>
            <a:ext cx="5089288" cy="457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 smtClean="0"/>
              <a:t>Adakah</a:t>
            </a:r>
            <a:r>
              <a:rPr lang="en-US" sz="1200" dirty="0" smtClean="0"/>
              <a:t> </a:t>
            </a:r>
            <a:r>
              <a:rPr lang="en-US" sz="1200" dirty="0" err="1" smtClean="0"/>
              <a:t>Borang</a:t>
            </a:r>
            <a:r>
              <a:rPr lang="en-US" sz="1200" dirty="0" smtClean="0"/>
              <a:t> UMA-1 (Pin.1/2023)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dilengkapkan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betul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962400" y="5105400"/>
            <a:ext cx="5089288" cy="457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 smtClean="0"/>
              <a:t>pindahan</a:t>
            </a:r>
            <a:r>
              <a:rPr lang="en-US" sz="1200" dirty="0" smtClean="0"/>
              <a:t> </a:t>
            </a:r>
            <a:r>
              <a:rPr lang="en-US" sz="1200" dirty="0" err="1"/>
              <a:t>wang</a:t>
            </a:r>
            <a:r>
              <a:rPr lang="en-US" sz="1200" dirty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elektronik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/>
              <a:t>akaun</a:t>
            </a:r>
            <a:r>
              <a:rPr lang="en-US" sz="1200" dirty="0"/>
              <a:t> bank </a:t>
            </a:r>
            <a:r>
              <a:rPr lang="en-US" sz="1200" dirty="0" err="1"/>
              <a:t>Pendaftar</a:t>
            </a:r>
            <a:r>
              <a:rPr lang="en-US" sz="1200" dirty="0"/>
              <a:t> WTD.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68187" y="4468506"/>
            <a:ext cx="1937013" cy="457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/>
              <a:t>Ya</a:t>
            </a:r>
            <a:r>
              <a:rPr lang="en-US" sz="1200" dirty="0" smtClean="0"/>
              <a:t>. </a:t>
            </a:r>
            <a:r>
              <a:rPr lang="en-US" sz="1200" dirty="0" err="1" smtClean="0"/>
              <a:t>Kod</a:t>
            </a:r>
            <a:r>
              <a:rPr lang="en-US" sz="1200" dirty="0" smtClean="0"/>
              <a:t> </a:t>
            </a:r>
            <a:r>
              <a:rPr lang="en-US" sz="1200" dirty="0" err="1" smtClean="0"/>
              <a:t>Entiti</a:t>
            </a:r>
            <a:r>
              <a:rPr lang="en-US" sz="1200" dirty="0" smtClean="0"/>
              <a:t> </a:t>
            </a:r>
            <a:r>
              <a:rPr lang="en-US" sz="1200" dirty="0" err="1" smtClean="0"/>
              <a:t>diberikan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</a:t>
            </a:r>
            <a:r>
              <a:rPr lang="en-US" sz="1200" dirty="0" smtClean="0"/>
              <a:t> WTD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2253987" y="3390667"/>
            <a:ext cx="1479813" cy="457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 smtClean="0"/>
              <a:t>Tidak</a:t>
            </a:r>
            <a:r>
              <a:rPr lang="en-US" sz="1200" dirty="0" smtClean="0"/>
              <a:t>. </a:t>
            </a:r>
            <a:r>
              <a:rPr lang="en-US" sz="1200" dirty="0" err="1" smtClean="0"/>
              <a:t>Kuiri</a:t>
            </a:r>
            <a:r>
              <a:rPr lang="en-US" sz="1200" dirty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</a:t>
            </a:r>
            <a:r>
              <a:rPr lang="en-US" sz="1200" dirty="0" smtClean="0"/>
              <a:t> WTD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754922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1969" y="381000"/>
            <a:ext cx="9144000" cy="6096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CARTA ALIR SERAHAN WTD</a:t>
            </a:r>
            <a:b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DAFTAR WTD BAGI TAHUN BERAKHIR 31 DISEMBER 2023</a:t>
            </a:r>
            <a:endParaRPr lang="en-MY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75331" y="1676400"/>
            <a:ext cx="859809" cy="7620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1" y="1219200"/>
            <a:ext cx="3505200" cy="30777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Carta </a:t>
            </a:r>
            <a:r>
              <a:rPr lang="en-US" sz="1400" b="1" dirty="0" err="1" smtClean="0"/>
              <a:t>Alir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1219200"/>
            <a:ext cx="5089288" cy="30777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Proses </a:t>
            </a:r>
            <a:r>
              <a:rPr lang="en-US" sz="1400" b="1" dirty="0" err="1" smtClean="0"/>
              <a:t>Kerja</a:t>
            </a:r>
            <a:endParaRPr lang="en-US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762311" y="2743200"/>
            <a:ext cx="1085848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3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2000" y="5029200"/>
            <a:ext cx="1085848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LANGKAH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5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>
            <a:stCxn id="33" idx="4"/>
            <a:endCxn id="36" idx="0"/>
          </p:cNvCxnSpPr>
          <p:nvPr/>
        </p:nvCxnSpPr>
        <p:spPr>
          <a:xfrm flipH="1">
            <a:off x="1305235" y="2438400"/>
            <a:ext cx="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25" idx="0"/>
          </p:cNvCxnSpPr>
          <p:nvPr/>
        </p:nvCxnSpPr>
        <p:spPr>
          <a:xfrm>
            <a:off x="1305235" y="3352800"/>
            <a:ext cx="1" cy="533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5" idx="2"/>
            <a:endCxn id="39" idx="0"/>
          </p:cNvCxnSpPr>
          <p:nvPr/>
        </p:nvCxnSpPr>
        <p:spPr>
          <a:xfrm flipH="1">
            <a:off x="1304924" y="4495947"/>
            <a:ext cx="312" cy="533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0" y="1180742"/>
            <a:ext cx="0" cy="565150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Oval 47"/>
          <p:cNvSpPr/>
          <p:nvPr/>
        </p:nvSpPr>
        <p:spPr>
          <a:xfrm>
            <a:off x="875331" y="5943600"/>
            <a:ext cx="859809" cy="7620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39" idx="2"/>
            <a:endCxn id="48" idx="0"/>
          </p:cNvCxnSpPr>
          <p:nvPr/>
        </p:nvCxnSpPr>
        <p:spPr>
          <a:xfrm>
            <a:off x="1304924" y="5638800"/>
            <a:ext cx="31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62400" y="2743199"/>
            <a:ext cx="5089288" cy="60960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/>
              <a:t>Melengkapkan</a:t>
            </a:r>
            <a:r>
              <a:rPr lang="en-US" sz="1200" dirty="0"/>
              <a:t> </a:t>
            </a:r>
            <a:r>
              <a:rPr lang="en-US" sz="1200" dirty="0" err="1" smtClean="0"/>
              <a:t>Borang</a:t>
            </a:r>
            <a:r>
              <a:rPr lang="en-US" sz="1200" dirty="0" smtClean="0"/>
              <a:t> </a:t>
            </a:r>
            <a:r>
              <a:rPr lang="en-US" sz="1200" dirty="0"/>
              <a:t>UMA-4 (</a:t>
            </a:r>
            <a:r>
              <a:rPr lang="en-US" sz="1200" dirty="0" smtClean="0"/>
              <a:t>Pin.1/2023) </a:t>
            </a:r>
            <a:r>
              <a:rPr lang="en-US" sz="1200" dirty="0" err="1" smtClean="0"/>
              <a:t>mengikut</a:t>
            </a:r>
            <a:r>
              <a:rPr lang="en-US" sz="1200" dirty="0" smtClean="0"/>
              <a:t> </a:t>
            </a:r>
            <a:r>
              <a:rPr lang="en-US" sz="1200" dirty="0" err="1" smtClean="0"/>
              <a:t>panduan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disediakan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</a:t>
            </a:r>
            <a:r>
              <a:rPr lang="en-US" sz="1200" dirty="0" smtClean="0"/>
              <a:t> WTD.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3962400" y="3886347"/>
            <a:ext cx="5089288" cy="609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/>
              <a:t>Melengkapkan</a:t>
            </a:r>
            <a:r>
              <a:rPr lang="en-US" sz="1200" dirty="0"/>
              <a:t> </a:t>
            </a:r>
            <a:r>
              <a:rPr lang="en-US" sz="1200" dirty="0" err="1" smtClean="0"/>
              <a:t>Daftar</a:t>
            </a:r>
            <a:r>
              <a:rPr lang="en-US" sz="1200" dirty="0" smtClean="0"/>
              <a:t> Wang </a:t>
            </a:r>
            <a:r>
              <a:rPr lang="en-US" sz="1200" dirty="0" err="1" smtClean="0"/>
              <a:t>Tak</a:t>
            </a:r>
            <a:r>
              <a:rPr lang="en-US" sz="1200" dirty="0" smtClean="0"/>
              <a:t> </a:t>
            </a:r>
            <a:r>
              <a:rPr lang="en-US" sz="1200" dirty="0" err="1" smtClean="0"/>
              <a:t>Dituntut</a:t>
            </a:r>
            <a:r>
              <a:rPr lang="en-US" sz="1200" dirty="0" smtClean="0"/>
              <a:t> (Pin.1/2018) </a:t>
            </a:r>
            <a:r>
              <a:rPr lang="en-US" sz="1200" dirty="0" err="1" smtClean="0"/>
              <a:t>dalam</a:t>
            </a:r>
            <a:r>
              <a:rPr lang="en-US" sz="1200" dirty="0" smtClean="0"/>
              <a:t> fail </a:t>
            </a:r>
            <a:r>
              <a:rPr lang="en-US" sz="1200" i="1" dirty="0" smtClean="0"/>
              <a:t>Microsoft Excel </a:t>
            </a:r>
            <a:r>
              <a:rPr lang="en-US" sz="1200" dirty="0" err="1"/>
              <a:t>mengikut</a:t>
            </a:r>
            <a:r>
              <a:rPr lang="en-US" sz="1200" dirty="0"/>
              <a:t> </a:t>
            </a:r>
            <a:r>
              <a:rPr lang="en-US" sz="1200" dirty="0" err="1"/>
              <a:t>panduan</a:t>
            </a:r>
            <a:r>
              <a:rPr lang="en-US" sz="1200" dirty="0"/>
              <a:t> yang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 smtClean="0"/>
              <a:t>disediakan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</a:t>
            </a:r>
            <a:r>
              <a:rPr lang="en-US" sz="1200" dirty="0" smtClean="0"/>
              <a:t> WTD.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962400" y="5029200"/>
            <a:ext cx="5089288" cy="685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i="1" dirty="0"/>
              <a:t>encryption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Daftar</a:t>
            </a:r>
            <a:r>
              <a:rPr lang="en-US" sz="1200" dirty="0"/>
              <a:t> </a:t>
            </a:r>
            <a:r>
              <a:rPr lang="en-US" sz="1200" dirty="0" smtClean="0"/>
              <a:t>Wang </a:t>
            </a:r>
            <a:r>
              <a:rPr lang="en-US" sz="1200" dirty="0" err="1" smtClean="0"/>
              <a:t>Tak</a:t>
            </a:r>
            <a:r>
              <a:rPr lang="en-US" sz="1200" dirty="0" smtClean="0"/>
              <a:t> </a:t>
            </a:r>
            <a:r>
              <a:rPr lang="en-US" sz="1200" dirty="0" err="1" smtClean="0"/>
              <a:t>Dituntut</a:t>
            </a:r>
            <a:r>
              <a:rPr lang="en-US" sz="1200" dirty="0" smtClean="0"/>
              <a:t> (Pin.1/2018) fail </a:t>
            </a:r>
            <a:r>
              <a:rPr lang="en-US" sz="1200" i="1" dirty="0" smtClean="0"/>
              <a:t>Microsoft Excel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memuat</a:t>
            </a:r>
            <a:r>
              <a:rPr lang="en-US" sz="1200" dirty="0" smtClean="0"/>
              <a:t> </a:t>
            </a:r>
            <a:r>
              <a:rPr lang="en-US" sz="1200" dirty="0" err="1" smtClean="0"/>
              <a:t>naik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Portal </a:t>
            </a:r>
            <a:r>
              <a:rPr lang="en-US" sz="1200" i="1" dirty="0" err="1" smtClean="0"/>
              <a:t>eGUMIS</a:t>
            </a:r>
            <a:r>
              <a:rPr lang="en-US" sz="1200" dirty="0" smtClean="0"/>
              <a:t> </a:t>
            </a:r>
            <a:r>
              <a:rPr lang="en-US" sz="1200" dirty="0" err="1" smtClean="0"/>
              <a:t>mengikut</a:t>
            </a:r>
            <a:r>
              <a:rPr lang="en-US" sz="1200" dirty="0" smtClean="0"/>
              <a:t> </a:t>
            </a:r>
            <a:r>
              <a:rPr lang="en-US" sz="1200" dirty="0" err="1" smtClean="0"/>
              <a:t>panduan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disediakan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</a:t>
            </a:r>
            <a:r>
              <a:rPr lang="en-US" sz="1200" dirty="0" smtClean="0"/>
              <a:t> WTD.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762312" y="3886347"/>
            <a:ext cx="1085848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LANGKAH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4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55900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9095" y="1219200"/>
            <a:ext cx="3505200" cy="30777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Carta </a:t>
            </a:r>
            <a:r>
              <a:rPr lang="en-US" sz="1400" b="1" dirty="0" err="1" smtClean="0"/>
              <a:t>Alir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959094" y="1219200"/>
            <a:ext cx="5089288" cy="30777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Proses </a:t>
            </a:r>
            <a:r>
              <a:rPr lang="en-US" sz="1400" b="1" dirty="0" err="1" smtClean="0"/>
              <a:t>Kerja</a:t>
            </a:r>
            <a:endParaRPr lang="en-US" sz="1400" b="1" dirty="0"/>
          </a:p>
        </p:txBody>
      </p:sp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1969" y="381000"/>
            <a:ext cx="9144000" cy="6096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CARTA ALIR SERAHAN WTD</a:t>
            </a:r>
            <a:b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DAFTAR WTD BAGI TAHUN BERAKHIR 31 DISEMBER 2023</a:t>
            </a:r>
            <a:endParaRPr lang="en-MY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75331" y="1676400"/>
            <a:ext cx="859809" cy="7620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2311" y="2743200"/>
            <a:ext cx="1085848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6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>
            <a:stCxn id="33" idx="4"/>
            <a:endCxn id="36" idx="0"/>
          </p:cNvCxnSpPr>
          <p:nvPr/>
        </p:nvCxnSpPr>
        <p:spPr>
          <a:xfrm flipH="1">
            <a:off x="1305235" y="2438400"/>
            <a:ext cx="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22" idx="0"/>
          </p:cNvCxnSpPr>
          <p:nvPr/>
        </p:nvCxnSpPr>
        <p:spPr>
          <a:xfrm>
            <a:off x="1305235" y="3352800"/>
            <a:ext cx="1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0" y="1180742"/>
            <a:ext cx="0" cy="565150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Oval 47"/>
          <p:cNvSpPr/>
          <p:nvPr/>
        </p:nvSpPr>
        <p:spPr>
          <a:xfrm>
            <a:off x="747130" y="5903786"/>
            <a:ext cx="1116212" cy="841628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2440546"/>
            <a:ext cx="5089288" cy="60960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/>
              <a:t>Menghantar</a:t>
            </a:r>
            <a:r>
              <a:rPr lang="en-US" sz="1200" dirty="0"/>
              <a:t> </a:t>
            </a:r>
            <a:r>
              <a:rPr lang="en-US" sz="1200" dirty="0" err="1"/>
              <a:t>semua</a:t>
            </a:r>
            <a:r>
              <a:rPr lang="en-US" sz="1200" dirty="0"/>
              <a:t> </a:t>
            </a:r>
            <a:r>
              <a:rPr lang="en-US" sz="1200" dirty="0" err="1"/>
              <a:t>salinan</a:t>
            </a:r>
            <a:r>
              <a:rPr lang="en-US" sz="1200" dirty="0"/>
              <a:t> </a:t>
            </a:r>
            <a:r>
              <a:rPr lang="en-US" sz="1200" i="1" dirty="0"/>
              <a:t>hardcopy</a:t>
            </a:r>
            <a:r>
              <a:rPr lang="en-US" sz="1200" dirty="0"/>
              <a:t> </a:t>
            </a:r>
            <a:r>
              <a:rPr lang="en-US" sz="1200" dirty="0" err="1"/>
              <a:t>dokumen-dokumen</a:t>
            </a:r>
            <a:r>
              <a:rPr lang="en-US" sz="1200" dirty="0"/>
              <a:t> yang </a:t>
            </a:r>
            <a:r>
              <a:rPr lang="en-US" sz="1200" dirty="0" err="1"/>
              <a:t>diperlukan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alamat</a:t>
            </a:r>
            <a:r>
              <a:rPr lang="en-US" sz="1200" dirty="0"/>
              <a:t> </a:t>
            </a:r>
            <a:r>
              <a:rPr lang="en-US" sz="1200" dirty="0" err="1"/>
              <a:t>pejabat</a:t>
            </a:r>
            <a:r>
              <a:rPr lang="en-US" sz="1200" dirty="0"/>
              <a:t> </a:t>
            </a:r>
            <a:r>
              <a:rPr lang="en-US" sz="1200" dirty="0" err="1"/>
              <a:t>Pendaftar</a:t>
            </a:r>
            <a:r>
              <a:rPr lang="en-US" sz="1200" dirty="0"/>
              <a:t> WTD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mengemukakan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kaunter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 smtClean="0"/>
              <a:t>pos</a:t>
            </a:r>
            <a:r>
              <a:rPr lang="en-US" sz="1200" dirty="0" smtClean="0"/>
              <a:t>:-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962400" y="3124200"/>
            <a:ext cx="5089288" cy="1143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+mj-lt"/>
              <a:buAutoNum type="romanLcPeriod"/>
            </a:pP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/>
              <a:t>(1) </a:t>
            </a:r>
            <a:r>
              <a:rPr lang="en-US" sz="1200" dirty="0" err="1"/>
              <a:t>salinan</a:t>
            </a:r>
            <a:r>
              <a:rPr lang="en-US" sz="1200" dirty="0"/>
              <a:t> </a:t>
            </a:r>
            <a:r>
              <a:rPr lang="en-US" sz="1200" dirty="0" err="1"/>
              <a:t>Bukti</a:t>
            </a:r>
            <a:r>
              <a:rPr lang="en-US" sz="1200" dirty="0"/>
              <a:t> </a:t>
            </a:r>
            <a:r>
              <a:rPr lang="en-US" sz="1200" dirty="0" err="1" smtClean="0"/>
              <a:t>Bayaran</a:t>
            </a:r>
            <a:endParaRPr lang="en-US" sz="1200" dirty="0"/>
          </a:p>
          <a:p>
            <a:pPr marL="285750" indent="-285750">
              <a:buFont typeface="+mj-lt"/>
              <a:buAutoNum type="romanLcPeriod"/>
            </a:pPr>
            <a:r>
              <a:rPr lang="en-US" sz="1200" dirty="0" err="1" smtClean="0"/>
              <a:t>Dua</a:t>
            </a:r>
            <a:r>
              <a:rPr lang="en-US" sz="1200" dirty="0" smtClean="0"/>
              <a:t> </a:t>
            </a:r>
            <a:r>
              <a:rPr lang="en-US" sz="1200" dirty="0"/>
              <a:t>(2) </a:t>
            </a:r>
            <a:r>
              <a:rPr lang="en-US" sz="1200" dirty="0" err="1"/>
              <a:t>salinan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 err="1" smtClean="0"/>
              <a:t>asal</a:t>
            </a:r>
            <a:r>
              <a:rPr lang="en-US" sz="1200" dirty="0" smtClean="0"/>
              <a:t> </a:t>
            </a:r>
            <a:r>
              <a:rPr lang="en-US" sz="1200" dirty="0" err="1" smtClean="0"/>
              <a:t>Borang</a:t>
            </a:r>
            <a:r>
              <a:rPr lang="en-US" sz="1200" dirty="0" smtClean="0"/>
              <a:t> </a:t>
            </a:r>
            <a:r>
              <a:rPr lang="en-US" sz="1200" dirty="0"/>
              <a:t>UMA-4 (</a:t>
            </a:r>
            <a:r>
              <a:rPr lang="en-US" sz="1200" dirty="0" smtClean="0"/>
              <a:t>Pin.1/2023)</a:t>
            </a:r>
            <a:endParaRPr lang="en-US" sz="1200" dirty="0"/>
          </a:p>
          <a:p>
            <a:pPr marL="285750" indent="-285750">
              <a:buFont typeface="+mj-lt"/>
              <a:buAutoNum type="romanLcPeriod"/>
            </a:pP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/>
              <a:t>(1) </a:t>
            </a:r>
            <a:r>
              <a:rPr lang="en-US" sz="1200" dirty="0" err="1"/>
              <a:t>salinan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 err="1" smtClean="0"/>
              <a:t>asal</a:t>
            </a:r>
            <a:r>
              <a:rPr lang="en-US" sz="1200" dirty="0" smtClean="0"/>
              <a:t> </a:t>
            </a:r>
            <a:r>
              <a:rPr lang="en-US" sz="1200" dirty="0" err="1" smtClean="0"/>
              <a:t>Borang</a:t>
            </a:r>
            <a:r>
              <a:rPr lang="en-US" sz="1200" dirty="0" smtClean="0"/>
              <a:t> </a:t>
            </a:r>
            <a:r>
              <a:rPr lang="en-US" sz="1200" dirty="0"/>
              <a:t>UMA-1 (</a:t>
            </a:r>
            <a:r>
              <a:rPr lang="en-US" sz="1200" dirty="0" smtClean="0"/>
              <a:t>Pin.1/2023) </a:t>
            </a:r>
            <a:r>
              <a:rPr lang="en-US" sz="1200" dirty="0"/>
              <a:t>– </a:t>
            </a: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iringan</a:t>
            </a:r>
            <a:r>
              <a:rPr lang="en-US" sz="1200" dirty="0"/>
              <a:t> </a:t>
            </a:r>
            <a:r>
              <a:rPr lang="en-US" sz="1200" dirty="0" err="1"/>
              <a:t>rasmi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dokumen</a:t>
            </a:r>
            <a:r>
              <a:rPr lang="en-US" sz="1200" dirty="0"/>
              <a:t> </a:t>
            </a:r>
            <a:r>
              <a:rPr lang="en-US" sz="1200" dirty="0" err="1"/>
              <a:t>pendaftaran</a:t>
            </a:r>
            <a:r>
              <a:rPr lang="en-US" sz="1200" dirty="0"/>
              <a:t> </a:t>
            </a:r>
            <a:r>
              <a:rPr lang="en-US" sz="1200" dirty="0" err="1"/>
              <a:t>syarikat</a:t>
            </a:r>
            <a:r>
              <a:rPr lang="en-US" sz="1200" dirty="0"/>
              <a:t>/firma (</a:t>
            </a:r>
            <a:r>
              <a:rPr lang="en-US" sz="1200" dirty="0" err="1"/>
              <a:t>dokumen</a:t>
            </a:r>
            <a:r>
              <a:rPr lang="en-US" sz="1200" dirty="0"/>
              <a:t> SSM)</a:t>
            </a:r>
          </a:p>
        </p:txBody>
      </p:sp>
      <p:sp>
        <p:nvSpPr>
          <p:cNvPr id="22" name="Diamond 21"/>
          <p:cNvSpPr/>
          <p:nvPr/>
        </p:nvSpPr>
        <p:spPr>
          <a:xfrm>
            <a:off x="785483" y="4495800"/>
            <a:ext cx="1039506" cy="1039506"/>
          </a:xfrm>
          <a:prstGeom prst="diamon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22" idx="2"/>
            <a:endCxn id="48" idx="0"/>
          </p:cNvCxnSpPr>
          <p:nvPr/>
        </p:nvCxnSpPr>
        <p:spPr>
          <a:xfrm>
            <a:off x="1305236" y="5535306"/>
            <a:ext cx="0" cy="368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10551" y="4800600"/>
            <a:ext cx="9893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SERAHAN</a:t>
            </a:r>
            <a:br>
              <a:rPr lang="en-US" sz="1100" b="1" dirty="0" smtClean="0"/>
            </a:br>
            <a:r>
              <a:rPr lang="en-US" sz="1100" b="1" dirty="0" smtClean="0"/>
              <a:t> LENGKAP?</a:t>
            </a:r>
            <a:endParaRPr lang="en-US" sz="1100" b="1" dirty="0"/>
          </a:p>
        </p:txBody>
      </p:sp>
      <p:sp>
        <p:nvSpPr>
          <p:cNvPr id="38" name="Rectangle 37"/>
          <p:cNvSpPr/>
          <p:nvPr/>
        </p:nvSpPr>
        <p:spPr>
          <a:xfrm>
            <a:off x="3962400" y="4641376"/>
            <a:ext cx="5089288" cy="74835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 smtClean="0"/>
              <a:t>Adakah</a:t>
            </a:r>
            <a:r>
              <a:rPr lang="en-US" sz="1200" dirty="0" smtClean="0"/>
              <a:t> </a:t>
            </a:r>
            <a:r>
              <a:rPr lang="en-US" sz="1200" dirty="0" err="1" smtClean="0"/>
              <a:t>dokumen-dokumen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dihantar</a:t>
            </a:r>
            <a:r>
              <a:rPr lang="en-US" sz="1200" dirty="0" smtClean="0"/>
              <a:t>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dilengkapkan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betul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Daftar</a:t>
            </a:r>
            <a:r>
              <a:rPr lang="en-US" sz="1200" dirty="0" smtClean="0"/>
              <a:t> Wang </a:t>
            </a:r>
            <a:r>
              <a:rPr lang="en-US" sz="1200" dirty="0" err="1" smtClean="0"/>
              <a:t>Tak</a:t>
            </a:r>
            <a:r>
              <a:rPr lang="en-US" sz="1200" dirty="0" smtClean="0"/>
              <a:t> </a:t>
            </a:r>
            <a:r>
              <a:rPr lang="en-US" sz="1200" dirty="0" err="1" smtClean="0"/>
              <a:t>Dituntut</a:t>
            </a:r>
            <a:r>
              <a:rPr lang="en-US" sz="1200" dirty="0" smtClean="0"/>
              <a:t> (Pin.1/2018) yang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dibuat</a:t>
            </a:r>
            <a:r>
              <a:rPr lang="en-US" sz="1200" dirty="0" smtClean="0"/>
              <a:t> </a:t>
            </a:r>
            <a:r>
              <a:rPr lang="en-US" sz="1200" i="1" dirty="0" smtClean="0"/>
              <a:t>encryption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dimuatnaik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sistem</a:t>
            </a:r>
            <a:r>
              <a:rPr lang="en-US" sz="1200" dirty="0"/>
              <a:t>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77788" y="3803910"/>
            <a:ext cx="1479813" cy="457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 smtClean="0"/>
              <a:t>Tidak</a:t>
            </a:r>
            <a:r>
              <a:rPr lang="en-US" sz="1200" dirty="0" smtClean="0"/>
              <a:t>. </a:t>
            </a:r>
            <a:r>
              <a:rPr lang="en-US" sz="1200" dirty="0" err="1" smtClean="0"/>
              <a:t>Kuiri</a:t>
            </a:r>
            <a:r>
              <a:rPr lang="en-US" sz="1200" dirty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</a:t>
            </a:r>
            <a:r>
              <a:rPr lang="en-US" sz="1200" dirty="0" smtClean="0"/>
              <a:t> WTD</a:t>
            </a:r>
            <a:endParaRPr lang="en-US" sz="1200" dirty="0"/>
          </a:p>
        </p:txBody>
      </p:sp>
      <p:cxnSp>
        <p:nvCxnSpPr>
          <p:cNvPr id="45" name="Elbow Connector 44"/>
          <p:cNvCxnSpPr>
            <a:endCxn id="36" idx="3"/>
          </p:cNvCxnSpPr>
          <p:nvPr/>
        </p:nvCxnSpPr>
        <p:spPr>
          <a:xfrm rot="5400000" flipH="1" flipV="1">
            <a:off x="846270" y="4015132"/>
            <a:ext cx="1969020" cy="34757"/>
          </a:xfrm>
          <a:prstGeom prst="bentConnector4">
            <a:avLst>
              <a:gd name="adj1" fmla="val 399"/>
              <a:gd name="adj2" fmla="val 7577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824988" y="5334000"/>
            <a:ext cx="1756412" cy="61754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 smtClean="0"/>
              <a:t>Ya</a:t>
            </a:r>
            <a:r>
              <a:rPr lang="en-US" sz="1200" dirty="0" smtClean="0"/>
              <a:t>. </a:t>
            </a:r>
            <a:r>
              <a:rPr lang="en-US" sz="1200" dirty="0" err="1" smtClean="0"/>
              <a:t>Pendaftar</a:t>
            </a:r>
            <a:r>
              <a:rPr lang="en-US" sz="1200" dirty="0" smtClean="0"/>
              <a:t> WTD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menyediakan</a:t>
            </a:r>
            <a:r>
              <a:rPr lang="en-US" sz="1200" dirty="0" smtClean="0"/>
              <a:t> </a:t>
            </a:r>
            <a:r>
              <a:rPr lang="en-US" sz="1200" dirty="0" err="1" smtClean="0"/>
              <a:t>resit</a:t>
            </a:r>
            <a:r>
              <a:rPr lang="en-US" sz="1200" dirty="0" smtClean="0"/>
              <a:t> di Portal </a:t>
            </a:r>
            <a:r>
              <a:rPr lang="en-US" sz="1200" i="1" dirty="0" err="1" smtClean="0"/>
              <a:t>eGUMIS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1327770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22443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817690" y="1524000"/>
            <a:ext cx="3077768" cy="12954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1</a:t>
            </a:r>
            <a:endParaRPr lang="en-US" altLang="en-US" sz="2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MELENGKAPKAN BORANG UMA-1 (PIN.1/2023)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64200" y="2971800"/>
            <a:ext cx="34036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/>
              <a:t>Arahan</a:t>
            </a:r>
            <a:r>
              <a:rPr lang="en-US" sz="1600" dirty="0" smtClean="0"/>
              <a:t>:</a:t>
            </a:r>
          </a:p>
          <a:p>
            <a:pPr algn="just"/>
            <a:endParaRPr lang="en-US" sz="1600" dirty="0"/>
          </a:p>
          <a:p>
            <a:pPr marL="228600" indent="-228600" algn="just">
              <a:buAutoNum type="arabicPeriod"/>
            </a:pP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disertakan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iringan</a:t>
            </a:r>
            <a:r>
              <a:rPr lang="en-US" sz="1600" dirty="0" smtClean="0"/>
              <a:t> </a:t>
            </a:r>
            <a:r>
              <a:rPr lang="en-US" sz="1600" dirty="0" err="1" smtClean="0"/>
              <a:t>rasmi</a:t>
            </a:r>
            <a:r>
              <a:rPr lang="en-US" sz="1600" dirty="0" smtClean="0"/>
              <a:t>.</a:t>
            </a:r>
          </a:p>
          <a:p>
            <a:pPr marL="228600" indent="-228600" algn="just">
              <a:buAutoNum type="arabicPeriod"/>
            </a:pPr>
            <a:endParaRPr lang="en-US" sz="1600" dirty="0" smtClean="0"/>
          </a:p>
          <a:p>
            <a:pPr marL="228600" indent="-228600" algn="just">
              <a:buAutoNum type="arabicPeriod"/>
            </a:pP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disertakan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 </a:t>
            </a:r>
            <a:r>
              <a:rPr lang="en-US" sz="1600" dirty="0" err="1" smtClean="0"/>
              <a:t>pendaftaran</a:t>
            </a:r>
            <a:r>
              <a:rPr lang="en-US" sz="1600" dirty="0" smtClean="0"/>
              <a:t> </a:t>
            </a:r>
            <a:r>
              <a:rPr lang="en-US" sz="1600" dirty="0" err="1" smtClean="0"/>
              <a:t>syarikat</a:t>
            </a:r>
            <a:r>
              <a:rPr lang="en-US" sz="1600" dirty="0" smtClean="0"/>
              <a:t>/firma.</a:t>
            </a:r>
          </a:p>
          <a:p>
            <a:pPr marL="228600" indent="-228600" algn="just">
              <a:buAutoNum type="arabicPeriod"/>
            </a:pPr>
            <a:endParaRPr lang="en-US" sz="1600" dirty="0" smtClean="0"/>
          </a:p>
          <a:p>
            <a:pPr marL="228600" indent="-228600" algn="just">
              <a:buAutoNum type="arabicPeriod"/>
            </a:pP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bertaip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</a:t>
            </a:r>
            <a:r>
              <a:rPr lang="en-US" sz="1600" b="1" dirty="0" err="1" smtClean="0">
                <a:solidFill>
                  <a:srgbClr val="FF0000"/>
                </a:solidFill>
              </a:rPr>
              <a:t>ulisan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tangan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adalah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tidak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dibenarkan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</a:p>
          <a:p>
            <a:pPr marL="228600" indent="-228600" algn="just">
              <a:buAutoNum type="arabicPeriod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228600" indent="-228600" algn="just">
              <a:buAutoNum type="arabicPeriod"/>
            </a:pPr>
            <a:r>
              <a:rPr lang="en-US" sz="1600" dirty="0" err="1"/>
              <a:t>Borang</a:t>
            </a:r>
            <a:r>
              <a:rPr lang="en-US" sz="1600" dirty="0"/>
              <a:t> </a:t>
            </a:r>
            <a:r>
              <a:rPr lang="en-US" sz="1600" dirty="0" err="1"/>
              <a:t>boleh</a:t>
            </a:r>
            <a:r>
              <a:rPr lang="en-US" sz="1600" dirty="0"/>
              <a:t> </a:t>
            </a:r>
            <a:r>
              <a:rPr lang="en-US" sz="1600" dirty="0" err="1"/>
              <a:t>dimuat</a:t>
            </a:r>
            <a:r>
              <a:rPr lang="en-US" sz="1600" dirty="0"/>
              <a:t> </a:t>
            </a:r>
            <a:r>
              <a:rPr lang="en-US" sz="1600" dirty="0" err="1"/>
              <a:t>turun</a:t>
            </a:r>
            <a:r>
              <a:rPr lang="en-US" sz="1600" dirty="0"/>
              <a:t> (</a:t>
            </a:r>
            <a:r>
              <a:rPr lang="en-US" sz="1600" i="1" dirty="0"/>
              <a:t>download</a:t>
            </a:r>
            <a:r>
              <a:rPr lang="en-US" sz="1600" dirty="0"/>
              <a:t>) </a:t>
            </a:r>
            <a:r>
              <a:rPr lang="en-US" sz="1600" dirty="0" err="1" smtClean="0"/>
              <a:t>dari</a:t>
            </a:r>
            <a:r>
              <a:rPr lang="en-US" sz="1600" dirty="0"/>
              <a:t> </a:t>
            </a:r>
            <a:r>
              <a:rPr lang="en-US" sz="1600" dirty="0" smtClean="0"/>
              <a:t>portal </a:t>
            </a:r>
            <a:r>
              <a:rPr lang="en-US" sz="1600" dirty="0" err="1" smtClean="0"/>
              <a:t>rasmi</a:t>
            </a:r>
            <a:r>
              <a:rPr lang="en-US" sz="1600" dirty="0" smtClean="0"/>
              <a:t> </a:t>
            </a:r>
            <a:r>
              <a:rPr lang="en-US" sz="1600" dirty="0" err="1"/>
              <a:t>Jabatan</a:t>
            </a:r>
            <a:r>
              <a:rPr lang="en-US" sz="1600" dirty="0"/>
              <a:t> </a:t>
            </a:r>
            <a:r>
              <a:rPr lang="en-US" sz="1600" dirty="0" err="1"/>
              <a:t>Akauntan</a:t>
            </a:r>
            <a:r>
              <a:rPr lang="en-US" sz="1600" dirty="0"/>
              <a:t> Negara Malaysia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0" y="5674995"/>
            <a:ext cx="609600" cy="34480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783" y="265847"/>
            <a:ext cx="4437180" cy="644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594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2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PINDAHAN WANG SECARA ELEKTRONIK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4478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altLang="en-US" sz="1800" dirty="0" err="1" smtClean="0">
                <a:cs typeface="Times New Roman" panose="02020603050405020304" pitchFamily="18" charset="0"/>
              </a:rPr>
              <a:t>Sila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 smtClean="0">
                <a:cs typeface="Times New Roman" panose="02020603050405020304" pitchFamily="18" charset="0"/>
              </a:rPr>
              <a:t>masukkan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 smtClean="0">
                <a:cs typeface="Times New Roman" panose="02020603050405020304" pitchFamily="18" charset="0"/>
              </a:rPr>
              <a:t>kombinasi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 err="1" smtClean="0"/>
              <a:t>Kod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Entiti+Nombor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turutan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Bayaran</a:t>
            </a:r>
            <a:r>
              <a:rPr lang="en-US" sz="1600" b="1" dirty="0" smtClean="0"/>
              <a:t>&gt; </a:t>
            </a:r>
            <a:r>
              <a:rPr lang="en-US" sz="1600" b="1" dirty="0" err="1" smtClean="0"/>
              <a:t>sebagai</a:t>
            </a:r>
            <a:r>
              <a:rPr lang="en-US" sz="1600" b="1" dirty="0" smtClean="0"/>
              <a:t> </a:t>
            </a:r>
            <a:r>
              <a:rPr lang="en-US" altLang="en-US" sz="18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reference</a:t>
            </a:r>
            <a:r>
              <a:rPr lang="en-US" altLang="en-US" sz="1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cs typeface="Times New Roman" panose="02020603050405020304" pitchFamily="18" charset="0"/>
              </a:rPr>
              <a:t>dan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description</a:t>
            </a:r>
            <a:r>
              <a:rPr lang="en-US" alt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MY" altLang="en-US" sz="1800" dirty="0" err="1" smtClean="0">
                <a:cs typeface="Times New Roman" panose="02020603050405020304" pitchFamily="18" charset="0"/>
              </a:rPr>
              <a:t>sewaktu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 smtClean="0">
                <a:cs typeface="Times New Roman" panose="02020603050405020304" pitchFamily="18" charset="0"/>
              </a:rPr>
              <a:t>membuat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 smtClean="0">
                <a:cs typeface="Times New Roman" panose="02020603050405020304" pitchFamily="18" charset="0"/>
              </a:rPr>
              <a:t>bayaran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>
                <a:cs typeface="Times New Roman" panose="02020603050405020304" pitchFamily="18" charset="0"/>
              </a:rPr>
              <a:t>bagi</a:t>
            </a:r>
            <a:r>
              <a:rPr lang="en-MY" altLang="en-US" sz="1800" dirty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>
                <a:cs typeface="Times New Roman" panose="02020603050405020304" pitchFamily="18" charset="0"/>
              </a:rPr>
              <a:t>membolehkan</a:t>
            </a:r>
            <a:r>
              <a:rPr lang="en-MY" altLang="en-US" sz="1800" dirty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 smtClean="0">
                <a:cs typeface="Times New Roman" panose="02020603050405020304" pitchFamily="18" charset="0"/>
              </a:rPr>
              <a:t>Pendaftar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WTD </a:t>
            </a:r>
            <a:r>
              <a:rPr lang="en-MY" altLang="en-US" sz="1800" dirty="0" err="1">
                <a:cs typeface="Times New Roman" panose="02020603050405020304" pitchFamily="18" charset="0"/>
              </a:rPr>
              <a:t>mengenalpasti</a:t>
            </a:r>
            <a:r>
              <a:rPr lang="en-MY" altLang="en-US" sz="1800" dirty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 smtClean="0">
                <a:cs typeface="Times New Roman" panose="02020603050405020304" pitchFamily="18" charset="0"/>
              </a:rPr>
              <a:t>bayaran</a:t>
            </a:r>
            <a:r>
              <a:rPr lang="en-MY" altLang="en-US" sz="1800" dirty="0" smtClean="0">
                <a:cs typeface="Times New Roman" panose="02020603050405020304" pitchFamily="18" charset="0"/>
              </a:rPr>
              <a:t> yang </a:t>
            </a:r>
            <a:r>
              <a:rPr lang="en-MY" altLang="en-US" sz="1800" dirty="0" err="1">
                <a:cs typeface="Times New Roman" panose="02020603050405020304" pitchFamily="18" charset="0"/>
              </a:rPr>
              <a:t>dibuat</a:t>
            </a:r>
            <a:r>
              <a:rPr lang="en-MY" altLang="en-US" sz="1800" dirty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>
                <a:cs typeface="Times New Roman" panose="02020603050405020304" pitchFamily="18" charset="0"/>
              </a:rPr>
              <a:t>oleh</a:t>
            </a:r>
            <a:r>
              <a:rPr lang="en-MY" altLang="en-US" sz="1800" dirty="0">
                <a:cs typeface="Times New Roman" panose="02020603050405020304" pitchFamily="18" charset="0"/>
              </a:rPr>
              <a:t> </a:t>
            </a:r>
            <a:r>
              <a:rPr lang="en-MY" altLang="en-US" sz="1800" dirty="0" err="1">
                <a:cs typeface="Times New Roman" panose="02020603050405020304" pitchFamily="18" charset="0"/>
              </a:rPr>
              <a:t>syarikat</a:t>
            </a:r>
            <a:r>
              <a:rPr lang="en-MY" altLang="en-US" sz="1800" dirty="0">
                <a:cs typeface="Times New Roman" panose="02020603050405020304" pitchFamily="18" charset="0"/>
              </a:rPr>
              <a:t>/firma. 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660495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80B0C"/>
                </a:solidFill>
              </a:rPr>
              <a:t>Kod</a:t>
            </a:r>
            <a:r>
              <a:rPr lang="en-US" sz="2000" b="1" dirty="0" smtClean="0">
                <a:solidFill>
                  <a:srgbClr val="080B0C"/>
                </a:solidFill>
              </a:rPr>
              <a:t> </a:t>
            </a:r>
            <a:r>
              <a:rPr lang="en-US" sz="2000" b="1" dirty="0" err="1" smtClean="0">
                <a:solidFill>
                  <a:srgbClr val="080B0C"/>
                </a:solidFill>
              </a:rPr>
              <a:t>Entiti+Nombor</a:t>
            </a:r>
            <a:r>
              <a:rPr lang="en-US" sz="2000" b="1" dirty="0" smtClean="0">
                <a:solidFill>
                  <a:srgbClr val="080B0C"/>
                </a:solidFill>
              </a:rPr>
              <a:t> </a:t>
            </a:r>
            <a:r>
              <a:rPr lang="en-US" sz="2000" b="1" dirty="0" err="1" smtClean="0">
                <a:solidFill>
                  <a:srgbClr val="080B0C"/>
                </a:solidFill>
              </a:rPr>
              <a:t>Turutan</a:t>
            </a:r>
            <a:r>
              <a:rPr lang="en-US" sz="2000" b="1" dirty="0" smtClean="0">
                <a:solidFill>
                  <a:srgbClr val="080B0C"/>
                </a:solidFill>
              </a:rPr>
              <a:t> </a:t>
            </a:r>
            <a:r>
              <a:rPr lang="en-US" sz="2000" b="1" dirty="0" err="1" smtClean="0">
                <a:solidFill>
                  <a:srgbClr val="080B0C"/>
                </a:solidFill>
              </a:rPr>
              <a:t>Bayaran</a:t>
            </a:r>
            <a:endParaRPr lang="en-US" sz="2000" b="1" dirty="0">
              <a:solidFill>
                <a:srgbClr val="080B0C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68348"/>
              </p:ext>
            </p:extLst>
          </p:nvPr>
        </p:nvGraphicFramePr>
        <p:xfrm>
          <a:off x="457200" y="3429395"/>
          <a:ext cx="8221544" cy="2148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83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4895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Perkara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Aksara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Contoh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684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Entiti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unik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diberikan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oleh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Pendaftar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WTD.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</a:t>
                      </a:r>
                      <a:r>
                        <a:rPr lang="en-US" sz="16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sifar</a:t>
                      </a:r>
                      <a:r>
                        <a:rPr lang="en-US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dihadapan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00123456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623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Nombor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turutan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bayaran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Nombor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turutan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bayaran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dibuat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tempoh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berikut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505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342900"/>
            <a:ext cx="9144000" cy="647700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2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PINDAHAN WANG SECARA ELEKTRONIK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1963258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dirty="0" err="1" smtClean="0">
                <a:cs typeface="Times New Roman" panose="02020603050405020304" pitchFamily="18" charset="0"/>
              </a:rPr>
              <a:t>Berikut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merupakan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contoh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maklumat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perlu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diisi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dalam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ruangan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en-US" sz="1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reference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dan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description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ketika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membuat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pindahan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wang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secara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elektronik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: 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71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80B0C"/>
                </a:solidFill>
              </a:rPr>
              <a:t>Kod</a:t>
            </a:r>
            <a:r>
              <a:rPr lang="en-US" sz="2000" b="1" dirty="0">
                <a:solidFill>
                  <a:srgbClr val="080B0C"/>
                </a:solidFill>
              </a:rPr>
              <a:t> </a:t>
            </a:r>
            <a:r>
              <a:rPr lang="en-US" sz="2000" b="1" dirty="0" err="1">
                <a:solidFill>
                  <a:srgbClr val="080B0C"/>
                </a:solidFill>
              </a:rPr>
              <a:t>Entiti+Nombor</a:t>
            </a:r>
            <a:r>
              <a:rPr lang="en-US" sz="2000" b="1" dirty="0">
                <a:solidFill>
                  <a:srgbClr val="080B0C"/>
                </a:solidFill>
              </a:rPr>
              <a:t> </a:t>
            </a:r>
            <a:r>
              <a:rPr lang="en-US" sz="2000" b="1" dirty="0" err="1" smtClean="0">
                <a:solidFill>
                  <a:srgbClr val="080B0C"/>
                </a:solidFill>
              </a:rPr>
              <a:t>Turutan</a:t>
            </a:r>
            <a:r>
              <a:rPr lang="en-US" sz="2000" b="1" dirty="0" smtClean="0">
                <a:solidFill>
                  <a:srgbClr val="080B0C"/>
                </a:solidFill>
              </a:rPr>
              <a:t> </a:t>
            </a:r>
            <a:r>
              <a:rPr lang="en-US" sz="2000" b="1" dirty="0" err="1" smtClean="0">
                <a:solidFill>
                  <a:srgbClr val="080B0C"/>
                </a:solidFill>
              </a:rPr>
              <a:t>Bayaran</a:t>
            </a:r>
            <a:endParaRPr lang="en-US" sz="2000" b="1" dirty="0">
              <a:solidFill>
                <a:srgbClr val="080B0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776" y="3649772"/>
            <a:ext cx="9145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00123456</a:t>
            </a:r>
            <a:r>
              <a:rPr lang="en-US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001</a:t>
            </a:r>
            <a:endParaRPr lang="en-US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" y="2876419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cs typeface="Times New Roman" panose="02020603050405020304" pitchFamily="18" charset="0"/>
              </a:rPr>
              <a:t>Contoh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bayaran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pertama</a:t>
            </a:r>
            <a:r>
              <a:rPr lang="en-US" sz="1800" dirty="0" smtClean="0">
                <a:cs typeface="Times New Roman" panose="02020603050405020304" pitchFamily="18" charset="0"/>
              </a:rPr>
              <a:t>: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16200000">
            <a:off x="4174140" y="2986646"/>
            <a:ext cx="254983" cy="1155065"/>
          </a:xfrm>
          <a:prstGeom prst="rightBrac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rot="16200000">
            <a:off x="5052498" y="3410283"/>
            <a:ext cx="258204" cy="304800"/>
          </a:xfrm>
          <a:prstGeom prst="rightBrac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4589" y="3053912"/>
            <a:ext cx="11160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B0F0"/>
                </a:solidFill>
              </a:rPr>
              <a:t>Kod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Entiti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66807" y="3004341"/>
            <a:ext cx="22527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chemeClr val="accent5"/>
                </a:solidFill>
              </a:rPr>
              <a:t>Bil</a:t>
            </a:r>
            <a:r>
              <a:rPr lang="en-US" sz="1600" b="1" dirty="0">
                <a:solidFill>
                  <a:schemeClr val="accent5"/>
                </a:solidFill>
              </a:rPr>
              <a:t>. </a:t>
            </a:r>
            <a:r>
              <a:rPr lang="en-US" sz="1600" b="1" dirty="0" err="1">
                <a:solidFill>
                  <a:schemeClr val="accent5"/>
                </a:solidFill>
              </a:rPr>
              <a:t>Transaksi</a:t>
            </a:r>
            <a:r>
              <a:rPr lang="en-US" sz="1600" b="1" dirty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Bayaran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560367"/>
            <a:ext cx="9145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00123456</a:t>
            </a:r>
            <a:r>
              <a:rPr lang="en-US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002</a:t>
            </a:r>
            <a:endParaRPr lang="en-US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Right Brace 21"/>
          <p:cNvSpPr/>
          <p:nvPr/>
        </p:nvSpPr>
        <p:spPr>
          <a:xfrm rot="16200000">
            <a:off x="4213194" y="4903444"/>
            <a:ext cx="254983" cy="1155065"/>
          </a:xfrm>
          <a:prstGeom prst="rightBrac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16200000">
            <a:off x="5039602" y="5297851"/>
            <a:ext cx="258204" cy="304800"/>
          </a:xfrm>
          <a:prstGeom prst="rightBrac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63153" y="4964604"/>
            <a:ext cx="11160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B0F0"/>
                </a:solidFill>
              </a:rPr>
              <a:t>Kod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Entiti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00600" y="4946613"/>
            <a:ext cx="22015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chemeClr val="accent5"/>
                </a:solidFill>
              </a:rPr>
              <a:t>Bil</a:t>
            </a:r>
            <a:r>
              <a:rPr lang="en-US" sz="1600" b="1" dirty="0">
                <a:solidFill>
                  <a:schemeClr val="accent5"/>
                </a:solidFill>
              </a:rPr>
              <a:t>. </a:t>
            </a:r>
            <a:r>
              <a:rPr lang="en-US" sz="1600" b="1" dirty="0" err="1">
                <a:solidFill>
                  <a:schemeClr val="accent5"/>
                </a:solidFill>
              </a:rPr>
              <a:t>Transaksi</a:t>
            </a:r>
            <a:r>
              <a:rPr lang="en-US" sz="1600" b="1" dirty="0">
                <a:solidFill>
                  <a:schemeClr val="accent5"/>
                </a:solidFill>
              </a:rPr>
              <a:t> </a:t>
            </a:r>
            <a:r>
              <a:rPr lang="en-US" sz="1600" b="1" dirty="0" err="1">
                <a:solidFill>
                  <a:schemeClr val="accent5"/>
                </a:solidFill>
              </a:rPr>
              <a:t>Bayaran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5908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cs typeface="Times New Roman" panose="02020603050405020304" pitchFamily="18" charset="0"/>
              </a:rPr>
              <a:t>Contoh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bayaran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cs typeface="Times New Roman" panose="02020603050405020304" pitchFamily="18" charset="0"/>
              </a:rPr>
              <a:t>kedua</a:t>
            </a:r>
            <a:r>
              <a:rPr lang="en-US" sz="1800" dirty="0" smtClean="0">
                <a:cs typeface="Times New Roman" panose="02020603050405020304" pitchFamily="18" charset="0"/>
              </a:rPr>
              <a:t>:</a:t>
            </a:r>
            <a:endParaRPr lang="en-US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5715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-1970" y="5791200"/>
            <a:ext cx="5412169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69042" y="137904"/>
            <a:ext cx="7081027" cy="976558"/>
          </a:xfrm>
          <a:prstGeom prst="rect">
            <a:avLst/>
          </a:prstGeo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LANGKAH 3</a:t>
            </a:r>
            <a:endParaRPr lang="en-US" alt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MELENGKAPKAN BORANG UMA-4 (PIN.1/2023)</a:t>
            </a:r>
            <a:endParaRPr lang="en-US" alt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MY" alt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749"/>
            <a:ext cx="837111" cy="6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52730" y="1210936"/>
            <a:ext cx="33012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/>
              <a:t>Arahan</a:t>
            </a:r>
            <a:r>
              <a:rPr lang="en-US" sz="1600" b="1" dirty="0" smtClean="0"/>
              <a:t>:</a:t>
            </a:r>
          </a:p>
          <a:p>
            <a:pPr algn="just"/>
            <a:endParaRPr lang="en-US" sz="1600" dirty="0"/>
          </a:p>
          <a:p>
            <a:pPr marL="228600" indent="-228600" algn="just">
              <a:buAutoNum type="arabicPeriod"/>
            </a:pP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serahan</a:t>
            </a:r>
            <a:r>
              <a:rPr lang="en-US" sz="1600" dirty="0" smtClean="0"/>
              <a:t> WTD </a:t>
            </a:r>
            <a:r>
              <a:rPr lang="en-US" sz="1600" dirty="0" err="1" smtClean="0"/>
              <a:t>hendaklah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2023 (</a:t>
            </a:r>
            <a:r>
              <a:rPr lang="en-US" sz="1600" i="1" dirty="0" smtClean="0"/>
              <a:t>default</a:t>
            </a:r>
            <a:r>
              <a:rPr lang="en-US" sz="1600" dirty="0" smtClean="0"/>
              <a:t>).</a:t>
            </a:r>
          </a:p>
          <a:p>
            <a:pPr marL="228600" indent="-228600" algn="just">
              <a:buAutoNum type="arabicPeriod"/>
            </a:pPr>
            <a:endParaRPr lang="en-US" sz="1600" dirty="0" smtClean="0"/>
          </a:p>
          <a:p>
            <a:pPr marL="228600" indent="-228600" algn="just">
              <a:buAutoNum type="arabicPeriod"/>
            </a:pPr>
            <a:r>
              <a:rPr lang="en-US" sz="1600" dirty="0" err="1" smtClean="0"/>
              <a:t>Bilangan</a:t>
            </a:r>
            <a:r>
              <a:rPr lang="en-US" sz="1600" dirty="0" smtClean="0"/>
              <a:t> </a:t>
            </a:r>
            <a:r>
              <a:rPr lang="en-US" sz="1600" dirty="0" err="1" smtClean="0"/>
              <a:t>rekod</a:t>
            </a:r>
            <a:r>
              <a:rPr lang="en-US" sz="1600" dirty="0" smtClean="0"/>
              <a:t> </a:t>
            </a:r>
            <a:r>
              <a:rPr lang="en-US" sz="1600" dirty="0" err="1" smtClean="0"/>
              <a:t>empunya</a:t>
            </a:r>
            <a:r>
              <a:rPr lang="en-US" sz="1600" dirty="0" smtClean="0"/>
              <a:t>,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bayaran</a:t>
            </a:r>
            <a:r>
              <a:rPr lang="en-US" sz="1600" dirty="0" smtClean="0"/>
              <a:t>, no. </a:t>
            </a:r>
            <a:r>
              <a:rPr lang="en-US" sz="1600" dirty="0" err="1" smtClean="0"/>
              <a:t>rujukan</a:t>
            </a:r>
            <a:r>
              <a:rPr lang="en-US" sz="1600" dirty="0" smtClean="0"/>
              <a:t> </a:t>
            </a:r>
            <a:r>
              <a:rPr lang="en-US" sz="1600" dirty="0" err="1" smtClean="0"/>
              <a:t>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tarikh</a:t>
            </a:r>
            <a:r>
              <a:rPr lang="en-US" sz="1600" dirty="0" smtClean="0"/>
              <a:t> </a:t>
            </a:r>
            <a:r>
              <a:rPr lang="en-US" sz="1600" dirty="0" err="1" smtClean="0"/>
              <a:t>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hendaklah</a:t>
            </a:r>
            <a:r>
              <a:rPr lang="en-US" sz="1600" dirty="0" smtClean="0"/>
              <a:t> </a:t>
            </a:r>
            <a:r>
              <a:rPr lang="en-US" sz="1600" dirty="0" err="1" smtClean="0"/>
              <a:t>tepat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WTD (fail </a:t>
            </a:r>
            <a:r>
              <a:rPr lang="en-US" sz="1600" i="1" dirty="0" smtClean="0"/>
              <a:t>Microsoft Excel</a:t>
            </a:r>
            <a:r>
              <a:rPr lang="en-US" sz="1600" dirty="0" smtClean="0"/>
              <a:t>)</a:t>
            </a:r>
            <a:r>
              <a:rPr lang="en-US" sz="1600" i="1" dirty="0" smtClean="0"/>
              <a:t>.</a:t>
            </a:r>
          </a:p>
          <a:p>
            <a:pPr marL="228600" indent="-228600" algn="just">
              <a:buAutoNum type="arabicPeriod"/>
            </a:pPr>
            <a:endParaRPr lang="en-US" sz="1600" i="1" dirty="0" smtClean="0"/>
          </a:p>
          <a:p>
            <a:pPr marL="228600" indent="-228600" algn="just">
              <a:buAutoNum type="arabicPeriod"/>
            </a:pP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bertaip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</a:t>
            </a:r>
            <a:r>
              <a:rPr lang="en-US" sz="1600" b="1" dirty="0" err="1" smtClean="0">
                <a:solidFill>
                  <a:srgbClr val="FF0000"/>
                </a:solidFill>
              </a:rPr>
              <a:t>ulisan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tangan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adalah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tidak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dibenarkan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</a:p>
          <a:p>
            <a:pPr marL="228600" indent="-228600" algn="just">
              <a:buAutoNum type="arabicPeriod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228600" indent="-228600" algn="just">
              <a:buAutoNum type="arabicPeriod"/>
            </a:pPr>
            <a:r>
              <a:rPr lang="en-US" sz="1600" dirty="0" err="1" smtClean="0"/>
              <a:t>Borang</a:t>
            </a:r>
            <a:r>
              <a:rPr lang="en-US" sz="1600" dirty="0" smtClean="0"/>
              <a:t> </a:t>
            </a:r>
            <a:r>
              <a:rPr lang="en-US" sz="1600" dirty="0" err="1" smtClean="0"/>
              <a:t>boleh</a:t>
            </a:r>
            <a:r>
              <a:rPr lang="en-US" sz="1600" dirty="0" smtClean="0"/>
              <a:t> </a:t>
            </a:r>
            <a:r>
              <a:rPr lang="en-US" sz="1600" dirty="0" err="1" smtClean="0"/>
              <a:t>dimuat</a:t>
            </a:r>
            <a:r>
              <a:rPr lang="en-US" sz="1600" dirty="0" smtClean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 (</a:t>
            </a:r>
            <a:r>
              <a:rPr lang="en-US" sz="1600" i="1" dirty="0" smtClean="0"/>
              <a:t>download</a:t>
            </a:r>
            <a:r>
              <a:rPr lang="en-US" sz="1600" dirty="0" smtClean="0"/>
              <a:t>) </a:t>
            </a:r>
            <a:r>
              <a:rPr lang="en-US" sz="1600" dirty="0" err="1" smtClean="0"/>
              <a:t>dari</a:t>
            </a:r>
            <a:r>
              <a:rPr lang="en-US" sz="1600" dirty="0" smtClean="0"/>
              <a:t> portal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/>
              <a:t>rasmi</a:t>
            </a:r>
            <a:r>
              <a:rPr lang="en-US" sz="1600" dirty="0" smtClean="0"/>
              <a:t> </a:t>
            </a: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Akauntan</a:t>
            </a:r>
            <a:r>
              <a:rPr lang="en-US" sz="1600" dirty="0" smtClean="0"/>
              <a:t> Negara Malaysia.</a:t>
            </a:r>
          </a:p>
        </p:txBody>
      </p:sp>
      <p:sp>
        <p:nvSpPr>
          <p:cNvPr id="2" name="Rectangle 1"/>
          <p:cNvSpPr/>
          <p:nvPr/>
        </p:nvSpPr>
        <p:spPr>
          <a:xfrm>
            <a:off x="2971800" y="6324600"/>
            <a:ext cx="4572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927" y="790074"/>
            <a:ext cx="3970708" cy="575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896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25338</TotalTime>
  <Words>1301</Words>
  <Application>Microsoft Office PowerPoint</Application>
  <PresentationFormat>On-screen Show (4:3)</PresentationFormat>
  <Paragraphs>310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Aainaa Bt Ariffin</cp:lastModifiedBy>
  <cp:revision>1087</cp:revision>
  <cp:lastPrinted>2024-01-12T09:07:09Z</cp:lastPrinted>
  <dcterms:created xsi:type="dcterms:W3CDTF">2004-04-27T02:46:20Z</dcterms:created>
  <dcterms:modified xsi:type="dcterms:W3CDTF">2024-01-15T09:12:19Z</dcterms:modified>
</cp:coreProperties>
</file>